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21"/>
  </p:notesMasterIdLst>
  <p:sldIdLst>
    <p:sldId id="1605" r:id="rId2"/>
    <p:sldId id="1606" r:id="rId3"/>
    <p:sldId id="1482" r:id="rId4"/>
    <p:sldId id="1487" r:id="rId5"/>
    <p:sldId id="1483" r:id="rId6"/>
    <p:sldId id="1484" r:id="rId7"/>
    <p:sldId id="1873" r:id="rId8"/>
    <p:sldId id="1872" r:id="rId9"/>
    <p:sldId id="1485" r:id="rId10"/>
    <p:sldId id="1486" r:id="rId11"/>
    <p:sldId id="1490" r:id="rId12"/>
    <p:sldId id="1876" r:id="rId13"/>
    <p:sldId id="1874" r:id="rId14"/>
    <p:sldId id="1875" r:id="rId15"/>
    <p:sldId id="1488" r:id="rId16"/>
    <p:sldId id="1492" r:id="rId17"/>
    <p:sldId id="1491" r:id="rId18"/>
    <p:sldId id="1493" r:id="rId19"/>
    <p:sldId id="100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252" autoAdjust="0"/>
    <p:restoredTop sz="78450" autoAdjust="0"/>
  </p:normalViewPr>
  <p:slideViewPr>
    <p:cSldViewPr snapToGrid="0">
      <p:cViewPr varScale="1">
        <p:scale>
          <a:sx n="86" d="100"/>
          <a:sy n="86" d="100"/>
        </p:scale>
        <p:origin x="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1CFFF-672D-4B2B-857A-F4F1E21D51FC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3A465-1C1F-4C91-98E4-16CD833D81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466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Communication differences – Frustration – Overwhelmed – In pain – Uncomfortable – Can’t understand – Can’t keep up – Unable to concentrate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lead to increased stress and anxiety.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Number 1 need to meet = </a:t>
            </a:r>
            <a:r>
              <a:rPr lang="en-US" b="1" dirty="0"/>
              <a:t>LOWERING STRESS AND ANXIETY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D7F7-6953-4142-B7AA-C096A15AD0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9040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Use a total communication approach – white boards, signing, physical objects, pictures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1941B9-7285-413A-9E92-B0E818C3FA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6429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Any signing – Makaton, BSL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3A465-1C1F-4C91-98E4-16CD833D81D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794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l">
              <a:lnSpc>
                <a:spcPct val="107000"/>
              </a:lnSpc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en-GB" sz="1800" dirty="0">
                <a:noFill/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Picture Exchange Communication System</a:t>
            </a:r>
            <a:endParaRPr lang="en-GB" sz="1800" dirty="0">
              <a:noFill/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en-GB" sz="1800" dirty="0">
                <a:noFill/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help them signal what they want</a:t>
            </a:r>
            <a:endParaRPr lang="en-GB" sz="1800" dirty="0">
              <a:noFill/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en-GB" sz="1800" dirty="0">
                <a:noFill/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help them structure sentences</a:t>
            </a:r>
            <a:endParaRPr lang="en-GB" sz="1800" dirty="0">
              <a:noFill/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To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 them answer questions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1B7E7-7C42-42BA-86F7-8907B5E644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503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Objects of Reference –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Physical objects that can be understood by the child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Functional objects - Cup for a drink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Representative objects – artificial leaf to represent ‘outdoors’ or miniature versions such as dolls house furniture or pictures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Things that the child associates with activity (wooden spoon for baking)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3A465-1C1F-4C91-98E4-16CD833D81D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166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Low tech options – paper and 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1B7E7-7C42-42BA-86F7-8907B5E644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694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Accessible Communication formats guidance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1B7E7-7C42-42BA-86F7-8907B5E644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651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A2824DE6-DF1B-CAC6-522D-78D5599D7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17EC726-DE0C-E83E-9FD1-6DC1D4EF6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16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We should ask ourselves this….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Blow up empathy balloon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D7F7-6953-4142-B7AA-C096A15AD0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904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Comprehension – understanding of a word or message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More delay or taking longer to remember or store what has been said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somebody expresses themselves or formulates a word or sentence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Speech sounds, so may sound unintelligible, slurred or disordered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1941B9-7285-413A-9E92-B0E818C3FA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631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Overestimated – somebody speaks clearly but their processing is slower and so cannot receive information as fast as you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Underestimated – may be slow of speech, resulting in you thinking that they don’t really understand or can’t hear you which may not be the case....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1941B9-7285-413A-9E92-B0E818C3FA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379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Well lit environment – more likely to have hearing and visual impairments – may lip read and need to see your 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Reduce background noise – sitting close enough for them to read your facial cues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Hearing aids and glasses are clean, on and regularly reviewed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1941B9-7285-413A-9E92-B0E818C3FA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004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Allowing plenty of time for children to respond.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Don’t talk too fast – slower processing makes it harder to follow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Keep language simple and short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1941B9-7285-413A-9E92-B0E818C3FA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814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F1BCB-48DE-ED2B-34C6-13612D29D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4AD85-B898-45AC-DCFB-E35774202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745088-4E7C-3E16-DB29-BD7291556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a delegate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that you are going to ask them a simple question – they will know the answer!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them to respond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‘what colour top are you wearing?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tell them you will ask the same question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them to count to 10 very slowly in their head before answering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trainer interrupts their count, they have to go back to 1 and continue to count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3AAF0-FA3F-C183-EDE1-C350C1E2DC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1941B9-7285-413A-9E92-B0E818C3FA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933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16F5C-5408-FA4A-2E7B-977C30A3A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3C4890-01DA-7B22-E3E5-8BB40EEB6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C29FD1-7839-5F1A-8AA9-2D9D14EA2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Allowing plenty of time for children to respond.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Don’t talk too fast – slower processing makes it harder to follow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Keep language simple and short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4253B-D158-9722-6DB9-28190BAA8A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1941B9-7285-413A-9E92-B0E818C3FA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8602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Use everyday words – not long confusing words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Think about context of words – that can’t be misconstrued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Use literal language – avoid ‘you’ve been through the war’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1941B9-7285-413A-9E92-B0E818C3FA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51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DC5D3-1245-3B17-3040-1E414DB10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7D6723-6EC3-4BCD-DF02-B7F7B14F6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967C8-878C-DCA6-2B28-CD91AAE3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0A42A2-F8E9-49D1-AB88-5F19FA7C6F5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0ED31-E6AE-7E85-7F1D-012D8B648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63AA-B0BE-C81B-5C15-BF07E20A8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56810-B5D8-4A79-BF9C-B1FBDD1EEA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808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2712-A620-EB67-C5FF-8C664A8B8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8533FD-CF87-7EEE-6DA8-B3C4B12E33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98AF-C2EE-598D-1DB7-71262258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0A42A2-F8E9-49D1-AB88-5F19FA7C6F5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62C96-7C0C-305E-4A61-C4ADE7EB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114B9-78E6-9B97-531E-36C78AC8A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56810-B5D8-4A79-BF9C-B1FBDD1EEA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887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A60FD9-052C-D63A-3842-C51C3E1B2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45104-4FB7-A2A3-1264-9C0F365F5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840D2-8645-1930-79B6-18C4BA5878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0A42A2-F8E9-49D1-AB88-5F19FA7C6F5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FB2B-AA7D-2EDA-C1C9-2281563F7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246A4-15B4-D990-E0F9-417656A9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56810-B5D8-4A79-BF9C-B1FBDD1EEA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028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23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182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3EE74D-9025-F0C2-3B9A-CBBAA6A1A6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95855" y="2374356"/>
            <a:ext cx="4722723" cy="528620"/>
          </a:xfrm>
          <a:prstGeom prst="rect">
            <a:avLst/>
          </a:prstGeom>
        </p:spPr>
      </p:pic>
      <p:sp>
        <p:nvSpPr>
          <p:cNvPr id="7" name="Teardrop 6">
            <a:extLst>
              <a:ext uri="{FF2B5EF4-FFF2-40B4-BE49-F238E27FC236}">
                <a16:creationId xmlns:a16="http://schemas.microsoft.com/office/drawing/2014/main" id="{0DD3D78D-FB3C-8642-08D1-554F6683B811}"/>
              </a:ext>
            </a:extLst>
          </p:cNvPr>
          <p:cNvSpPr/>
          <p:nvPr/>
        </p:nvSpPr>
        <p:spPr>
          <a:xfrm rot="5400000">
            <a:off x="4970539" y="-363461"/>
            <a:ext cx="6839824" cy="7603098"/>
          </a:xfrm>
          <a:prstGeom prst="teardrop">
            <a:avLst/>
          </a:prstGeom>
          <a:solidFill>
            <a:srgbClr val="8AA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478822-013F-7CB7-14E2-1B48B7B86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8902" y="2514761"/>
            <a:ext cx="7603098" cy="1846653"/>
          </a:xfrm>
        </p:spPr>
        <p:txBody>
          <a:bodyPr anchor="b">
            <a:noAutofit/>
          </a:bodyPr>
          <a:lstStyle>
            <a:lvl1pPr algn="r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2467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75693F-EA11-F819-BC06-DF9D7F95555F}"/>
              </a:ext>
            </a:extLst>
          </p:cNvPr>
          <p:cNvGrpSpPr/>
          <p:nvPr/>
        </p:nvGrpSpPr>
        <p:grpSpPr>
          <a:xfrm>
            <a:off x="0" y="333209"/>
            <a:ext cx="9779024" cy="900000"/>
            <a:chOff x="0" y="333209"/>
            <a:chExt cx="9779024" cy="900000"/>
          </a:xfrm>
          <a:solidFill>
            <a:srgbClr val="6A9DEA"/>
          </a:solidFill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D2FD9351-D06D-E033-2938-FCA5C355BDF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333209"/>
              <a:ext cx="9000000" cy="9000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 </a:t>
              </a:r>
            </a:p>
          </p:txBody>
        </p:sp>
        <p:sp>
          <p:nvSpPr>
            <p:cNvPr id="8" name="Flowchart: Delay 7">
              <a:extLst>
                <a:ext uri="{FF2B5EF4-FFF2-40B4-BE49-F238E27FC236}">
                  <a16:creationId xmlns:a16="http://schemas.microsoft.com/office/drawing/2014/main" id="{6529EF83-0CAD-8EBF-EB1C-5427A00FB321}"/>
                </a:ext>
              </a:extLst>
            </p:cNvPr>
            <p:cNvSpPr/>
            <p:nvPr/>
          </p:nvSpPr>
          <p:spPr>
            <a:xfrm>
              <a:off x="9000000" y="333209"/>
              <a:ext cx="779024" cy="900000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AA2E72EF-00BB-7148-6580-1D320B797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209"/>
            <a:ext cx="9385540" cy="900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071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75693F-EA11-F819-BC06-DF9D7F95555F}"/>
              </a:ext>
            </a:extLst>
          </p:cNvPr>
          <p:cNvGrpSpPr/>
          <p:nvPr/>
        </p:nvGrpSpPr>
        <p:grpSpPr>
          <a:xfrm>
            <a:off x="0" y="333209"/>
            <a:ext cx="9779024" cy="900000"/>
            <a:chOff x="0" y="333209"/>
            <a:chExt cx="9779024" cy="9000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D2FD9351-D06D-E033-2938-FCA5C355BDF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333209"/>
              <a:ext cx="9000000" cy="900000"/>
            </a:xfrm>
            <a:prstGeom prst="rect">
              <a:avLst/>
            </a:prstGeom>
            <a:solidFill>
              <a:srgbClr val="8AAF5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 </a:t>
              </a:r>
            </a:p>
          </p:txBody>
        </p:sp>
        <p:sp>
          <p:nvSpPr>
            <p:cNvPr id="8" name="Flowchart: Delay 7">
              <a:extLst>
                <a:ext uri="{FF2B5EF4-FFF2-40B4-BE49-F238E27FC236}">
                  <a16:creationId xmlns:a16="http://schemas.microsoft.com/office/drawing/2014/main" id="{6529EF83-0CAD-8EBF-EB1C-5427A00FB321}"/>
                </a:ext>
              </a:extLst>
            </p:cNvPr>
            <p:cNvSpPr/>
            <p:nvPr/>
          </p:nvSpPr>
          <p:spPr>
            <a:xfrm>
              <a:off x="9000000" y="333209"/>
              <a:ext cx="779024" cy="900000"/>
            </a:xfrm>
            <a:prstGeom prst="flowChartDelay">
              <a:avLst/>
            </a:prstGeom>
            <a:solidFill>
              <a:srgbClr val="8AA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AA2E72EF-00BB-7148-6580-1D320B797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209"/>
            <a:ext cx="9385540" cy="900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3140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3EE74D-9025-F0C2-3B9A-CBBAA6A1A6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95855" y="2374356"/>
            <a:ext cx="4722723" cy="528620"/>
          </a:xfrm>
          <a:prstGeom prst="rect">
            <a:avLst/>
          </a:prstGeom>
        </p:spPr>
      </p:pic>
      <p:sp>
        <p:nvSpPr>
          <p:cNvPr id="7" name="Teardrop 6">
            <a:extLst>
              <a:ext uri="{FF2B5EF4-FFF2-40B4-BE49-F238E27FC236}">
                <a16:creationId xmlns:a16="http://schemas.microsoft.com/office/drawing/2014/main" id="{0DD3D78D-FB3C-8642-08D1-554F6683B811}"/>
              </a:ext>
            </a:extLst>
          </p:cNvPr>
          <p:cNvSpPr/>
          <p:nvPr/>
        </p:nvSpPr>
        <p:spPr>
          <a:xfrm rot="5400000">
            <a:off x="4970539" y="-363461"/>
            <a:ext cx="6839824" cy="7603098"/>
          </a:xfrm>
          <a:prstGeom prst="teardrop">
            <a:avLst/>
          </a:prstGeom>
          <a:solidFill>
            <a:srgbClr val="6A9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478822-013F-7CB7-14E2-1B48B7B86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8902" y="2514761"/>
            <a:ext cx="7603098" cy="1846653"/>
          </a:xfrm>
        </p:spPr>
        <p:txBody>
          <a:bodyPr anchor="b">
            <a:noAutofit/>
          </a:bodyPr>
          <a:lstStyle>
            <a:lvl1pPr algn="r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063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3EE74D-9025-F0C2-3B9A-CBBAA6A1A6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95855" y="2374356"/>
            <a:ext cx="4722723" cy="528620"/>
          </a:xfrm>
          <a:prstGeom prst="rect">
            <a:avLst/>
          </a:prstGeom>
        </p:spPr>
      </p:pic>
      <p:sp>
        <p:nvSpPr>
          <p:cNvPr id="7" name="Teardrop 6">
            <a:extLst>
              <a:ext uri="{FF2B5EF4-FFF2-40B4-BE49-F238E27FC236}">
                <a16:creationId xmlns:a16="http://schemas.microsoft.com/office/drawing/2014/main" id="{0DD3D78D-FB3C-8642-08D1-554F6683B811}"/>
              </a:ext>
            </a:extLst>
          </p:cNvPr>
          <p:cNvSpPr/>
          <p:nvPr/>
        </p:nvSpPr>
        <p:spPr>
          <a:xfrm rot="5400000">
            <a:off x="4970539" y="-363461"/>
            <a:ext cx="6839824" cy="7603098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478822-013F-7CB7-14E2-1B48B7B86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8902" y="2514761"/>
            <a:ext cx="7603098" cy="1846653"/>
          </a:xfrm>
        </p:spPr>
        <p:txBody>
          <a:bodyPr anchor="b">
            <a:noAutofit/>
          </a:bodyPr>
          <a:lstStyle>
            <a:lvl1pPr algn="r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9269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75693F-EA11-F819-BC06-DF9D7F95555F}"/>
              </a:ext>
            </a:extLst>
          </p:cNvPr>
          <p:cNvGrpSpPr/>
          <p:nvPr/>
        </p:nvGrpSpPr>
        <p:grpSpPr>
          <a:xfrm>
            <a:off x="0" y="333209"/>
            <a:ext cx="9779024" cy="900000"/>
            <a:chOff x="0" y="333209"/>
            <a:chExt cx="9779024" cy="900000"/>
          </a:xfrm>
          <a:solidFill>
            <a:srgbClr val="FFC000"/>
          </a:solidFill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D2FD9351-D06D-E033-2938-FCA5C355BDF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333209"/>
              <a:ext cx="9000000" cy="9000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 </a:t>
              </a:r>
            </a:p>
          </p:txBody>
        </p:sp>
        <p:sp>
          <p:nvSpPr>
            <p:cNvPr id="8" name="Flowchart: Delay 7">
              <a:extLst>
                <a:ext uri="{FF2B5EF4-FFF2-40B4-BE49-F238E27FC236}">
                  <a16:creationId xmlns:a16="http://schemas.microsoft.com/office/drawing/2014/main" id="{6529EF83-0CAD-8EBF-EB1C-5427A00FB321}"/>
                </a:ext>
              </a:extLst>
            </p:cNvPr>
            <p:cNvSpPr/>
            <p:nvPr/>
          </p:nvSpPr>
          <p:spPr>
            <a:xfrm>
              <a:off x="9000000" y="333209"/>
              <a:ext cx="779024" cy="900000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AA2E72EF-00BB-7148-6580-1D320B797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209"/>
            <a:ext cx="9385540" cy="900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20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4A948-DEE4-12BD-A151-35D91B9A6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995EC-F258-33D2-31CA-1108FF102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68A06-FE62-44CE-B78E-24729F629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0A42A2-F8E9-49D1-AB88-5F19FA7C6F5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87374-F50B-39A7-650E-D984ADBF5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DEAFC-ED97-1591-478F-6F05C27C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56810-B5D8-4A79-BF9C-B1FBDD1EEA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64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99E7B-0711-B684-7F1A-F2A33600C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E728A-6170-AEC2-726C-54D8FBEC3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625B2-D2E7-E660-74D0-49979AC6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0A42A2-F8E9-49D1-AB88-5F19FA7C6F5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B1921-D21E-E1AE-A288-662DCC88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21081-36EF-5781-4E1B-794ED5D2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56810-B5D8-4A79-BF9C-B1FBDD1EEA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63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53F88-2D89-8B04-C0C8-FE8D2B61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65852-2780-C88B-C14A-F7425FD5A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6D691-6C70-C52B-1136-DDF28A7F2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9B6E1-77B0-C28A-A723-7EE899BBFC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0A42A2-F8E9-49D1-AB88-5F19FA7C6F5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ABD52-90F0-2D12-8331-5152D22F6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C8BBA-8CFC-C911-F9A7-EE431E64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56810-B5D8-4A79-BF9C-B1FBDD1EEA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16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A5EF-4269-3C2B-4017-9FCCE7EA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71256-2280-1338-6991-BF0E196D1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B93C3-9A86-A566-829D-F637557BE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EF2FC9-2A58-8D70-D9E6-9548EF4BC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70536C-872C-9F57-D8D7-DAE864564F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1F426-A216-1F54-690C-CB5D367227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0A42A2-F8E9-49D1-AB88-5F19FA7C6F5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2A0A7C-F403-BE7B-6311-A54E6AF27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CADBB5-5377-2144-0FCA-48309A91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56810-B5D8-4A79-BF9C-B1FBDD1EEA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83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E8647-42BC-BB79-6BD9-523858DC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01E173-7983-D658-3A92-2445438085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0A42A2-F8E9-49D1-AB88-5F19FA7C6F5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54F94-3E1D-32B0-4727-A739D6E1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15EA3-35FE-468C-DB9A-B59C75760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56810-B5D8-4A79-BF9C-B1FBDD1EEA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51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065981-B5CD-3592-9DA9-C1AD38821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0A42A2-F8E9-49D1-AB88-5F19FA7C6F5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BC2523-7C77-6612-B5C6-02765B435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E3EF6-AC65-F6B7-FDDD-6E7DB84B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56810-B5D8-4A79-BF9C-B1FBDD1EEA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79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7137-E96A-C4B9-5A78-FC1D4B809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0BB30-E9C4-73D0-1FA5-B8A254CFC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BAEC0-9956-E11C-BCB1-D740D613B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541C3-0F68-9125-D409-0C1EA7C612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0A42A2-F8E9-49D1-AB88-5F19FA7C6F5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E45A2-A426-DC03-73FB-1FAD82B98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42A83-0AEC-51D9-3FF9-D3941CFF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56810-B5D8-4A79-BF9C-B1FBDD1EEA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756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F0138-DAE7-8675-8FEF-B06553E61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691C3-9ABC-6117-C8FC-D1B7E21D2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6E1A7-1E1D-19DD-4745-4D191855E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7344B-2124-0FD5-7601-7D428327D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0A42A2-F8E9-49D1-AB88-5F19FA7C6F5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BDEB6-D67D-B8BA-27BF-0C88D9871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A5279-9D1A-0FE5-F663-B36D337D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56810-B5D8-4A79-BF9C-B1FBDD1EEA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64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DC2887-13F8-09A7-0C85-86C1402C7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3599E-AEFF-E731-3BE8-F82A9AA95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630E8-ACF0-D6D6-AD6F-44C51FA1D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0A42A2-F8E9-49D1-AB88-5F19FA7C6F5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60D1E-B960-048B-A532-F11F2E6AF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D39D9-D85B-BE33-459D-D7AF630DE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556810-B5D8-4A79-BF9C-B1FBDD1EEA6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puzzle piece with different colors">
            <a:extLst>
              <a:ext uri="{FF2B5EF4-FFF2-40B4-BE49-F238E27FC236}">
                <a16:creationId xmlns:a16="http://schemas.microsoft.com/office/drawing/2014/main" id="{4B052A60-7088-17C0-C1AD-234524C4B8E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5" t="1" b="47454"/>
          <a:stretch/>
        </p:blipFill>
        <p:spPr>
          <a:xfrm>
            <a:off x="1" y="5244860"/>
            <a:ext cx="2136262" cy="1613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903F95-F23B-96DF-0A12-BDD9DBD5B07C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93" y="6356350"/>
            <a:ext cx="2341870" cy="26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5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64" r:id="rId15"/>
    <p:sldLayoutId id="2147483663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sitting on a bench with his hands together&#10;&#10;AI-generated content may be incorrect.">
            <a:extLst>
              <a:ext uri="{FF2B5EF4-FFF2-40B4-BE49-F238E27FC236}">
                <a16:creationId xmlns:a16="http://schemas.microsoft.com/office/drawing/2014/main" id="{896FE330-6C68-A6AA-6848-3B71AFABC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486"/>
            <a:ext cx="12192001" cy="6842347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115EB44-6BE1-9E00-0739-48C8829B9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980" y="5348446"/>
            <a:ext cx="11834191" cy="1141370"/>
          </a:xfrm>
          <a:ln>
            <a:noFill/>
          </a:ln>
        </p:spPr>
        <p:txBody>
          <a:bodyPr>
            <a:noAutofit/>
          </a:bodyPr>
          <a:lstStyle/>
          <a:p>
            <a:r>
              <a:rPr lang="en-GB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Communication Differences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2526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8A358D-27EA-4A32-9DED-09503BF1FE03}"/>
              </a:ext>
            </a:extLst>
          </p:cNvPr>
          <p:cNvSpPr txBox="1">
            <a:spLocks/>
          </p:cNvSpPr>
          <p:nvPr/>
        </p:nvSpPr>
        <p:spPr>
          <a:xfrm>
            <a:off x="-133004" y="1957072"/>
            <a:ext cx="12192000" cy="30805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Adopt a 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Total Communication Approach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B6B783-AB2D-460F-9B60-186EB9834FF8}"/>
              </a:ext>
            </a:extLst>
          </p:cNvPr>
          <p:cNvSpPr txBox="1">
            <a:spLocks/>
          </p:cNvSpPr>
          <p:nvPr/>
        </p:nvSpPr>
        <p:spPr>
          <a:xfrm>
            <a:off x="0" y="3679849"/>
            <a:ext cx="12192000" cy="6581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122A8D-E53E-155D-43E8-762A1B720DF8}"/>
              </a:ext>
            </a:extLst>
          </p:cNvPr>
          <p:cNvSpPr txBox="1">
            <a:spLocks/>
          </p:cNvSpPr>
          <p:nvPr/>
        </p:nvSpPr>
        <p:spPr>
          <a:xfrm>
            <a:off x="0" y="333209"/>
            <a:ext cx="9000000" cy="900000"/>
          </a:xfrm>
          <a:prstGeom prst="rect">
            <a:avLst/>
          </a:prstGeom>
          <a:solidFill>
            <a:srgbClr val="8AAF5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Tips for communication</a:t>
            </a:r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4DCE8729-CB50-4043-CC90-A521C0FC87F0}"/>
              </a:ext>
            </a:extLst>
          </p:cNvPr>
          <p:cNvSpPr/>
          <p:nvPr/>
        </p:nvSpPr>
        <p:spPr>
          <a:xfrm>
            <a:off x="8986565" y="333209"/>
            <a:ext cx="779024" cy="900000"/>
          </a:xfrm>
          <a:prstGeom prst="flowChartDelay">
            <a:avLst/>
          </a:prstGeom>
          <a:solidFill>
            <a:srgbClr val="8AA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F4EE82-5E78-1B9D-DBE3-70069581E81C}"/>
              </a:ext>
            </a:extLst>
          </p:cNvPr>
          <p:cNvSpPr txBox="1">
            <a:spLocks/>
          </p:cNvSpPr>
          <p:nvPr/>
        </p:nvSpPr>
        <p:spPr>
          <a:xfrm>
            <a:off x="0" y="5037608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862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ns on a white board&#10;&#10;Description automatically generated">
            <a:extLst>
              <a:ext uri="{FF2B5EF4-FFF2-40B4-BE49-F238E27FC236}">
                <a16:creationId xmlns:a16="http://schemas.microsoft.com/office/drawing/2014/main" id="{E32B6025-B718-0A1D-CC34-677602669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05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holding up her fingers&#10;&#10;AI-generated content may be incorrect.">
            <a:extLst>
              <a:ext uri="{FF2B5EF4-FFF2-40B4-BE49-F238E27FC236}">
                <a16:creationId xmlns:a16="http://schemas.microsoft.com/office/drawing/2014/main" id="{BA124B36-8675-ADC8-9949-BEB756ABA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64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a child looking at a computer&#10;&#10;AI-generated content may be incorrect.">
            <a:extLst>
              <a:ext uri="{FF2B5EF4-FFF2-40B4-BE49-F238E27FC236}">
                <a16:creationId xmlns:a16="http://schemas.microsoft.com/office/drawing/2014/main" id="{D4159D51-678C-0F39-8140-AF4B4FD02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1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58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ed square with a white outline on it&#10;&#10;AI-generated content may be incorrect.">
            <a:extLst>
              <a:ext uri="{FF2B5EF4-FFF2-40B4-BE49-F238E27FC236}">
                <a16:creationId xmlns:a16="http://schemas.microsoft.com/office/drawing/2014/main" id="{255F8453-4557-6BD9-E925-2482B7DC1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37" y="3428999"/>
            <a:ext cx="2698223" cy="2710543"/>
          </a:xfrm>
          <a:prstGeom prst="rect">
            <a:avLst/>
          </a:prstGeom>
        </p:spPr>
      </p:pic>
      <p:pic>
        <p:nvPicPr>
          <p:cNvPr id="12" name="Picture 11" descr="A cartoon of an owl&#10;&#10;AI-generated content may be incorrect.">
            <a:extLst>
              <a:ext uri="{FF2B5EF4-FFF2-40B4-BE49-F238E27FC236}">
                <a16:creationId xmlns:a16="http://schemas.microsoft.com/office/drawing/2014/main" id="{9A096F27-DBAA-D120-B64D-6EE4CCA85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74" y="940551"/>
            <a:ext cx="3682676" cy="3536345"/>
          </a:xfrm>
          <a:prstGeom prst="rect">
            <a:avLst/>
          </a:prstGeom>
        </p:spPr>
      </p:pic>
      <p:pic>
        <p:nvPicPr>
          <p:cNvPr id="14" name="Picture 13" descr="A purple and green logo&#10;&#10;AI-generated content may be incorrect.">
            <a:extLst>
              <a:ext uri="{FF2B5EF4-FFF2-40B4-BE49-F238E27FC236}">
                <a16:creationId xmlns:a16="http://schemas.microsoft.com/office/drawing/2014/main" id="{01C2977C-4A5D-732B-B4B4-2D794985E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0" y="999787"/>
            <a:ext cx="6528483" cy="209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72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ards and a key chain&#10;&#10;Description automatically generated">
            <a:extLst>
              <a:ext uri="{FF2B5EF4-FFF2-40B4-BE49-F238E27FC236}">
                <a16:creationId xmlns:a16="http://schemas.microsoft.com/office/drawing/2014/main" id="{B87B93A8-1213-BC4E-53B3-990ECF00E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13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red coffee mug&#10;&#10;AI-generated content may be incorrect.">
            <a:extLst>
              <a:ext uri="{FF2B5EF4-FFF2-40B4-BE49-F238E27FC236}">
                <a16:creationId xmlns:a16="http://schemas.microsoft.com/office/drawing/2014/main" id="{9C0725D8-960F-8565-8F6C-81F13B778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928"/>
            <a:ext cx="6629400" cy="4200144"/>
          </a:xfrm>
          <a:prstGeom prst="rect">
            <a:avLst/>
          </a:prstGeom>
        </p:spPr>
      </p:pic>
      <p:pic>
        <p:nvPicPr>
          <p:cNvPr id="6" name="Picture 5" descr="A close-up of a green leaf&#10;&#10;AI-generated content may be incorrect.">
            <a:extLst>
              <a:ext uri="{FF2B5EF4-FFF2-40B4-BE49-F238E27FC236}">
                <a16:creationId xmlns:a16="http://schemas.microsoft.com/office/drawing/2014/main" id="{3DF6C1E0-9E3A-CADB-12BF-02DF9C959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19" y="1808018"/>
            <a:ext cx="3596922" cy="2867891"/>
          </a:xfrm>
          <a:prstGeom prst="rect">
            <a:avLst/>
          </a:prstGeom>
        </p:spPr>
      </p:pic>
      <p:pic>
        <p:nvPicPr>
          <p:cNvPr id="8" name="Picture 7" descr="A wooden spoon with a wooden handle&#10;&#10;AI-generated content may be incorrect.">
            <a:extLst>
              <a:ext uri="{FF2B5EF4-FFF2-40B4-BE49-F238E27FC236}">
                <a16:creationId xmlns:a16="http://schemas.microsoft.com/office/drawing/2014/main" id="{B35441AB-D42C-1FF7-366A-17C925C8F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87036"/>
            <a:ext cx="2453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85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pen over a notebook&#10;&#10;Description automatically generated">
            <a:extLst>
              <a:ext uri="{FF2B5EF4-FFF2-40B4-BE49-F238E27FC236}">
                <a16:creationId xmlns:a16="http://schemas.microsoft.com/office/drawing/2014/main" id="{6FBC9EDC-F181-4FB9-41B2-254A25109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91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31E869-F810-A1A8-C8BC-31CBDBE8A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755" y="1436914"/>
            <a:ext cx="12349512" cy="3984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D789A-00AF-2C21-3E3B-636EBBC39638}"/>
              </a:ext>
            </a:extLst>
          </p:cNvPr>
          <p:cNvSpPr txBox="1"/>
          <p:nvPr/>
        </p:nvSpPr>
        <p:spPr>
          <a:xfrm>
            <a:off x="1776549" y="274320"/>
            <a:ext cx="9091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https://www.gov.uk/government/publications/inclusive-communication/accessible-communication-formats</a:t>
            </a:r>
          </a:p>
        </p:txBody>
      </p:sp>
    </p:spTree>
    <p:extLst>
      <p:ext uri="{BB962C8B-B14F-4D97-AF65-F5344CB8AC3E}">
        <p14:creationId xmlns:p14="http://schemas.microsoft.com/office/powerpoint/2010/main" val="874684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60" y="10274"/>
            <a:ext cx="5234164" cy="521892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4653136"/>
            <a:ext cx="12191999" cy="1091456"/>
          </a:xfrm>
        </p:spPr>
        <p:txBody>
          <a:bodyPr/>
          <a:lstStyle/>
          <a:p>
            <a:r>
              <a:rPr lang="en-GB" dirty="0"/>
              <a:t>Any Questions?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393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sitting on a stool with her hands on his knees&#10;&#10;AI-generated content may be incorrect.">
            <a:extLst>
              <a:ext uri="{FF2B5EF4-FFF2-40B4-BE49-F238E27FC236}">
                <a16:creationId xmlns:a16="http://schemas.microsoft.com/office/drawing/2014/main" id="{06D18C73-810F-0B4B-A1C1-4F6F40B7D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888"/>
            <a:ext cx="12192000" cy="7029401"/>
          </a:xfrm>
          <a:prstGeom prst="rect">
            <a:avLst/>
          </a:prstGeom>
        </p:spPr>
      </p:pic>
      <p:sp>
        <p:nvSpPr>
          <p:cNvPr id="7" name="Teardrop 6"/>
          <p:cNvSpPr/>
          <p:nvPr/>
        </p:nvSpPr>
        <p:spPr>
          <a:xfrm rot="5400000">
            <a:off x="6227676" y="1065076"/>
            <a:ext cx="5040560" cy="6888088"/>
          </a:xfrm>
          <a:prstGeom prst="teardrop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5735961" y="2852938"/>
            <a:ext cx="5599956" cy="39895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Giving 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YOU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 a hard time, or, having a hard time?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1F4EE-D72A-4FC7-AFC8-11E0D56D7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2867" y="867863"/>
            <a:ext cx="3395766" cy="4919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51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8A358D-27EA-4A32-9DED-09503BF1FE03}"/>
              </a:ext>
            </a:extLst>
          </p:cNvPr>
          <p:cNvSpPr txBox="1">
            <a:spLocks/>
          </p:cNvSpPr>
          <p:nvPr/>
        </p:nvSpPr>
        <p:spPr>
          <a:xfrm>
            <a:off x="-133004" y="1957073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Limited comprehension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B6B783-AB2D-460F-9B60-186EB9834FF8}"/>
              </a:ext>
            </a:extLst>
          </p:cNvPr>
          <p:cNvSpPr txBox="1">
            <a:spLocks/>
          </p:cNvSpPr>
          <p:nvPr/>
        </p:nvSpPr>
        <p:spPr>
          <a:xfrm>
            <a:off x="0" y="3679849"/>
            <a:ext cx="12192000" cy="6581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122A8D-E53E-155D-43E8-762A1B720DF8}"/>
              </a:ext>
            </a:extLst>
          </p:cNvPr>
          <p:cNvSpPr txBox="1">
            <a:spLocks/>
          </p:cNvSpPr>
          <p:nvPr/>
        </p:nvSpPr>
        <p:spPr>
          <a:xfrm>
            <a:off x="0" y="333209"/>
            <a:ext cx="9000000" cy="900000"/>
          </a:xfrm>
          <a:prstGeom prst="rect">
            <a:avLst/>
          </a:prstGeom>
          <a:solidFill>
            <a:srgbClr val="8AAF5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Communication Difficulties</a:t>
            </a:r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4DCE8729-CB50-4043-CC90-A521C0FC87F0}"/>
              </a:ext>
            </a:extLst>
          </p:cNvPr>
          <p:cNvSpPr/>
          <p:nvPr/>
        </p:nvSpPr>
        <p:spPr>
          <a:xfrm>
            <a:off x="8986565" y="333209"/>
            <a:ext cx="779024" cy="900000"/>
          </a:xfrm>
          <a:prstGeom prst="flowChartDelay">
            <a:avLst/>
          </a:prstGeom>
          <a:solidFill>
            <a:srgbClr val="8AA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EE03907-D65C-4B87-62FD-4799305B63CD}"/>
              </a:ext>
            </a:extLst>
          </p:cNvPr>
          <p:cNvSpPr txBox="1">
            <a:spLocks/>
          </p:cNvSpPr>
          <p:nvPr/>
        </p:nvSpPr>
        <p:spPr>
          <a:xfrm>
            <a:off x="-66502" y="2979586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Extended processing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99C42-AB13-9434-ACCF-D30BBF924090}"/>
              </a:ext>
            </a:extLst>
          </p:cNvPr>
          <p:cNvSpPr txBox="1">
            <a:spLocks/>
          </p:cNvSpPr>
          <p:nvPr/>
        </p:nvSpPr>
        <p:spPr>
          <a:xfrm>
            <a:off x="0" y="4008945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Limited Expressive Language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F4EE82-5E78-1B9D-DBE3-70069581E81C}"/>
              </a:ext>
            </a:extLst>
          </p:cNvPr>
          <p:cNvSpPr txBox="1">
            <a:spLocks/>
          </p:cNvSpPr>
          <p:nvPr/>
        </p:nvSpPr>
        <p:spPr>
          <a:xfrm>
            <a:off x="0" y="5037608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Struggling with Articulation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929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8A358D-27EA-4A32-9DED-09503BF1FE03}"/>
              </a:ext>
            </a:extLst>
          </p:cNvPr>
          <p:cNvSpPr txBox="1">
            <a:spLocks/>
          </p:cNvSpPr>
          <p:nvPr/>
        </p:nvSpPr>
        <p:spPr>
          <a:xfrm>
            <a:off x="-133004" y="1957073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These are often either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over estimated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B6B783-AB2D-460F-9B60-186EB9834FF8}"/>
              </a:ext>
            </a:extLst>
          </p:cNvPr>
          <p:cNvSpPr txBox="1">
            <a:spLocks/>
          </p:cNvSpPr>
          <p:nvPr/>
        </p:nvSpPr>
        <p:spPr>
          <a:xfrm>
            <a:off x="0" y="3679849"/>
            <a:ext cx="12192000" cy="6581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122A8D-E53E-155D-43E8-762A1B720DF8}"/>
              </a:ext>
            </a:extLst>
          </p:cNvPr>
          <p:cNvSpPr txBox="1">
            <a:spLocks/>
          </p:cNvSpPr>
          <p:nvPr/>
        </p:nvSpPr>
        <p:spPr>
          <a:xfrm>
            <a:off x="0" y="333209"/>
            <a:ext cx="9000000" cy="900000"/>
          </a:xfrm>
          <a:prstGeom prst="rect">
            <a:avLst/>
          </a:prstGeom>
          <a:solidFill>
            <a:srgbClr val="8AAF5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Communicative abilities</a:t>
            </a:r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4DCE8729-CB50-4043-CC90-A521C0FC87F0}"/>
              </a:ext>
            </a:extLst>
          </p:cNvPr>
          <p:cNvSpPr/>
          <p:nvPr/>
        </p:nvSpPr>
        <p:spPr>
          <a:xfrm>
            <a:off x="8986565" y="333209"/>
            <a:ext cx="779024" cy="900000"/>
          </a:xfrm>
          <a:prstGeom prst="flowChartDelay">
            <a:avLst/>
          </a:prstGeom>
          <a:solidFill>
            <a:srgbClr val="8AA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EE03907-D65C-4B87-62FD-4799305B63CD}"/>
              </a:ext>
            </a:extLst>
          </p:cNvPr>
          <p:cNvSpPr txBox="1">
            <a:spLocks/>
          </p:cNvSpPr>
          <p:nvPr/>
        </p:nvSpPr>
        <p:spPr>
          <a:xfrm>
            <a:off x="-66502" y="2979586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or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99C42-AB13-9434-ACCF-D30BBF924090}"/>
              </a:ext>
            </a:extLst>
          </p:cNvPr>
          <p:cNvSpPr txBox="1">
            <a:spLocks/>
          </p:cNvSpPr>
          <p:nvPr/>
        </p:nvSpPr>
        <p:spPr>
          <a:xfrm>
            <a:off x="0" y="4008945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They can be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under estimated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70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8A358D-27EA-4A32-9DED-09503BF1FE03}"/>
              </a:ext>
            </a:extLst>
          </p:cNvPr>
          <p:cNvSpPr txBox="1">
            <a:spLocks/>
          </p:cNvSpPr>
          <p:nvPr/>
        </p:nvSpPr>
        <p:spPr>
          <a:xfrm>
            <a:off x="-133004" y="1957073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Well-lit environment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B6B783-AB2D-460F-9B60-186EB9834FF8}"/>
              </a:ext>
            </a:extLst>
          </p:cNvPr>
          <p:cNvSpPr txBox="1">
            <a:spLocks/>
          </p:cNvSpPr>
          <p:nvPr/>
        </p:nvSpPr>
        <p:spPr>
          <a:xfrm>
            <a:off x="0" y="3679849"/>
            <a:ext cx="12192000" cy="6581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122A8D-E53E-155D-43E8-762A1B720DF8}"/>
              </a:ext>
            </a:extLst>
          </p:cNvPr>
          <p:cNvSpPr txBox="1">
            <a:spLocks/>
          </p:cNvSpPr>
          <p:nvPr/>
        </p:nvSpPr>
        <p:spPr>
          <a:xfrm>
            <a:off x="0" y="333209"/>
            <a:ext cx="9000000" cy="900000"/>
          </a:xfrm>
          <a:prstGeom prst="rect">
            <a:avLst/>
          </a:prstGeom>
          <a:solidFill>
            <a:srgbClr val="8AAF5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Tips for communication</a:t>
            </a:r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4DCE8729-CB50-4043-CC90-A521C0FC87F0}"/>
              </a:ext>
            </a:extLst>
          </p:cNvPr>
          <p:cNvSpPr/>
          <p:nvPr/>
        </p:nvSpPr>
        <p:spPr>
          <a:xfrm>
            <a:off x="8986565" y="333209"/>
            <a:ext cx="779024" cy="900000"/>
          </a:xfrm>
          <a:prstGeom prst="flowChartDelay">
            <a:avLst/>
          </a:prstGeom>
          <a:solidFill>
            <a:srgbClr val="8AA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EE03907-D65C-4B87-62FD-4799305B63CD}"/>
              </a:ext>
            </a:extLst>
          </p:cNvPr>
          <p:cNvSpPr txBox="1">
            <a:spLocks/>
          </p:cNvSpPr>
          <p:nvPr/>
        </p:nvSpPr>
        <p:spPr>
          <a:xfrm>
            <a:off x="-66502" y="2979586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Reduce background noise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99C42-AB13-9434-ACCF-D30BBF924090}"/>
              </a:ext>
            </a:extLst>
          </p:cNvPr>
          <p:cNvSpPr txBox="1">
            <a:spLocks/>
          </p:cNvSpPr>
          <p:nvPr/>
        </p:nvSpPr>
        <p:spPr>
          <a:xfrm>
            <a:off x="0" y="4008945"/>
            <a:ext cx="12192000" cy="123682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Ensure hearing aids and glasses are 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 good order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F4EE82-5E78-1B9D-DBE3-70069581E81C}"/>
              </a:ext>
            </a:extLst>
          </p:cNvPr>
          <p:cNvSpPr txBox="1">
            <a:spLocks/>
          </p:cNvSpPr>
          <p:nvPr/>
        </p:nvSpPr>
        <p:spPr>
          <a:xfrm>
            <a:off x="0" y="5037608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58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8A358D-27EA-4A32-9DED-09503BF1FE03}"/>
              </a:ext>
            </a:extLst>
          </p:cNvPr>
          <p:cNvSpPr txBox="1">
            <a:spLocks/>
          </p:cNvSpPr>
          <p:nvPr/>
        </p:nvSpPr>
        <p:spPr>
          <a:xfrm>
            <a:off x="-133004" y="1957073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Allowing time for children to process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B6B783-AB2D-460F-9B60-186EB9834FF8}"/>
              </a:ext>
            </a:extLst>
          </p:cNvPr>
          <p:cNvSpPr txBox="1">
            <a:spLocks/>
          </p:cNvSpPr>
          <p:nvPr/>
        </p:nvSpPr>
        <p:spPr>
          <a:xfrm>
            <a:off x="0" y="3679849"/>
            <a:ext cx="12192000" cy="6581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122A8D-E53E-155D-43E8-762A1B720DF8}"/>
              </a:ext>
            </a:extLst>
          </p:cNvPr>
          <p:cNvSpPr txBox="1">
            <a:spLocks/>
          </p:cNvSpPr>
          <p:nvPr/>
        </p:nvSpPr>
        <p:spPr>
          <a:xfrm>
            <a:off x="0" y="333209"/>
            <a:ext cx="9000000" cy="900000"/>
          </a:xfrm>
          <a:prstGeom prst="rect">
            <a:avLst/>
          </a:prstGeom>
          <a:solidFill>
            <a:srgbClr val="8AAF5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Tips for communication</a:t>
            </a:r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4DCE8729-CB50-4043-CC90-A521C0FC87F0}"/>
              </a:ext>
            </a:extLst>
          </p:cNvPr>
          <p:cNvSpPr/>
          <p:nvPr/>
        </p:nvSpPr>
        <p:spPr>
          <a:xfrm>
            <a:off x="8986565" y="333209"/>
            <a:ext cx="779024" cy="900000"/>
          </a:xfrm>
          <a:prstGeom prst="flowChartDelay">
            <a:avLst/>
          </a:prstGeom>
          <a:solidFill>
            <a:srgbClr val="8AA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F4EE82-5E78-1B9D-DBE3-70069581E81C}"/>
              </a:ext>
            </a:extLst>
          </p:cNvPr>
          <p:cNvSpPr txBox="1">
            <a:spLocks/>
          </p:cNvSpPr>
          <p:nvPr/>
        </p:nvSpPr>
        <p:spPr>
          <a:xfrm>
            <a:off x="0" y="5037608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40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7789C-5D35-5DCF-9FB7-8496BCC6F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her head with her hand to her ear&#10;&#10;AI-generated content may be incorrect.">
            <a:extLst>
              <a:ext uri="{FF2B5EF4-FFF2-40B4-BE49-F238E27FC236}">
                <a16:creationId xmlns:a16="http://schemas.microsoft.com/office/drawing/2014/main" id="{11BBABC7-B7C5-B768-3E93-E371322F4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89"/>
            <a:ext cx="12192000" cy="689718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5A14A3-CDCF-6757-822C-6A1E51E62158}"/>
              </a:ext>
            </a:extLst>
          </p:cNvPr>
          <p:cNvSpPr txBox="1">
            <a:spLocks/>
          </p:cNvSpPr>
          <p:nvPr/>
        </p:nvSpPr>
        <p:spPr>
          <a:xfrm>
            <a:off x="-457605" y="5921896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Experiential Exercise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83BFBF-FC1E-768D-7DED-6A7EBEC91795}"/>
              </a:ext>
            </a:extLst>
          </p:cNvPr>
          <p:cNvSpPr txBox="1">
            <a:spLocks/>
          </p:cNvSpPr>
          <p:nvPr/>
        </p:nvSpPr>
        <p:spPr>
          <a:xfrm>
            <a:off x="0" y="333209"/>
            <a:ext cx="9000000" cy="900000"/>
          </a:xfrm>
          <a:prstGeom prst="rect">
            <a:avLst/>
          </a:prstGeom>
          <a:solidFill>
            <a:srgbClr val="8AAF5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Time to Process</a:t>
            </a:r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8C4B9AF7-4FDD-3E6B-74B8-E0C294488F64}"/>
              </a:ext>
            </a:extLst>
          </p:cNvPr>
          <p:cNvSpPr/>
          <p:nvPr/>
        </p:nvSpPr>
        <p:spPr>
          <a:xfrm>
            <a:off x="8986565" y="333209"/>
            <a:ext cx="779024" cy="900000"/>
          </a:xfrm>
          <a:prstGeom prst="flowChartDelay">
            <a:avLst/>
          </a:prstGeom>
          <a:solidFill>
            <a:srgbClr val="8AA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836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3FEFD-DD90-39CE-5BFE-F1657961C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315028-6D11-AF59-F3C8-BE8E68D7EECF}"/>
              </a:ext>
            </a:extLst>
          </p:cNvPr>
          <p:cNvSpPr txBox="1">
            <a:spLocks/>
          </p:cNvSpPr>
          <p:nvPr/>
        </p:nvSpPr>
        <p:spPr>
          <a:xfrm>
            <a:off x="-133004" y="1957073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Allowing time for children to process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E046E3-169B-960D-327B-AE3633D9C313}"/>
              </a:ext>
            </a:extLst>
          </p:cNvPr>
          <p:cNvSpPr txBox="1">
            <a:spLocks/>
          </p:cNvSpPr>
          <p:nvPr/>
        </p:nvSpPr>
        <p:spPr>
          <a:xfrm>
            <a:off x="0" y="3679849"/>
            <a:ext cx="12192000" cy="6581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0EE9F73-3ED1-9E14-65B1-15655B847989}"/>
              </a:ext>
            </a:extLst>
          </p:cNvPr>
          <p:cNvSpPr txBox="1">
            <a:spLocks/>
          </p:cNvSpPr>
          <p:nvPr/>
        </p:nvSpPr>
        <p:spPr>
          <a:xfrm>
            <a:off x="0" y="333209"/>
            <a:ext cx="9000000" cy="900000"/>
          </a:xfrm>
          <a:prstGeom prst="rect">
            <a:avLst/>
          </a:prstGeom>
          <a:solidFill>
            <a:srgbClr val="8AAF5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Tips for communication</a:t>
            </a:r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22D62A9E-6376-F0AD-56EE-3ADEA89F9703}"/>
              </a:ext>
            </a:extLst>
          </p:cNvPr>
          <p:cNvSpPr/>
          <p:nvPr/>
        </p:nvSpPr>
        <p:spPr>
          <a:xfrm>
            <a:off x="8986565" y="333209"/>
            <a:ext cx="779024" cy="900000"/>
          </a:xfrm>
          <a:prstGeom prst="flowChartDelay">
            <a:avLst/>
          </a:prstGeom>
          <a:solidFill>
            <a:srgbClr val="8AA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6747D8-F0CF-C085-5619-A2F706549818}"/>
              </a:ext>
            </a:extLst>
          </p:cNvPr>
          <p:cNvSpPr txBox="1">
            <a:spLocks/>
          </p:cNvSpPr>
          <p:nvPr/>
        </p:nvSpPr>
        <p:spPr>
          <a:xfrm>
            <a:off x="-66502" y="2979586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Don’t talk too fast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EFF0E-A9B3-26C4-66E6-F7AD0D3BBC54}"/>
              </a:ext>
            </a:extLst>
          </p:cNvPr>
          <p:cNvSpPr txBox="1">
            <a:spLocks/>
          </p:cNvSpPr>
          <p:nvPr/>
        </p:nvSpPr>
        <p:spPr>
          <a:xfrm>
            <a:off x="0" y="4008945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Keep language simple and short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9A3979-9130-874E-E0BD-16F402D11851}"/>
              </a:ext>
            </a:extLst>
          </p:cNvPr>
          <p:cNvSpPr txBox="1">
            <a:spLocks/>
          </p:cNvSpPr>
          <p:nvPr/>
        </p:nvSpPr>
        <p:spPr>
          <a:xfrm>
            <a:off x="0" y="5037608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608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8A358D-27EA-4A32-9DED-09503BF1FE03}"/>
              </a:ext>
            </a:extLst>
          </p:cNvPr>
          <p:cNvSpPr txBox="1">
            <a:spLocks/>
          </p:cNvSpPr>
          <p:nvPr/>
        </p:nvSpPr>
        <p:spPr>
          <a:xfrm>
            <a:off x="-133004" y="1957073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Use everyday words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B6B783-AB2D-460F-9B60-186EB9834FF8}"/>
              </a:ext>
            </a:extLst>
          </p:cNvPr>
          <p:cNvSpPr txBox="1">
            <a:spLocks/>
          </p:cNvSpPr>
          <p:nvPr/>
        </p:nvSpPr>
        <p:spPr>
          <a:xfrm>
            <a:off x="0" y="3679849"/>
            <a:ext cx="12192000" cy="6581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122A8D-E53E-155D-43E8-762A1B720DF8}"/>
              </a:ext>
            </a:extLst>
          </p:cNvPr>
          <p:cNvSpPr txBox="1">
            <a:spLocks/>
          </p:cNvSpPr>
          <p:nvPr/>
        </p:nvSpPr>
        <p:spPr>
          <a:xfrm>
            <a:off x="0" y="333209"/>
            <a:ext cx="9000000" cy="900000"/>
          </a:xfrm>
          <a:prstGeom prst="rect">
            <a:avLst/>
          </a:prstGeom>
          <a:solidFill>
            <a:srgbClr val="8AAF5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Tips for communication</a:t>
            </a:r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4DCE8729-CB50-4043-CC90-A521C0FC87F0}"/>
              </a:ext>
            </a:extLst>
          </p:cNvPr>
          <p:cNvSpPr/>
          <p:nvPr/>
        </p:nvSpPr>
        <p:spPr>
          <a:xfrm>
            <a:off x="8986565" y="333209"/>
            <a:ext cx="779024" cy="900000"/>
          </a:xfrm>
          <a:prstGeom prst="flowChartDelay">
            <a:avLst/>
          </a:prstGeom>
          <a:solidFill>
            <a:srgbClr val="8AA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EE03907-D65C-4B87-62FD-4799305B63CD}"/>
              </a:ext>
            </a:extLst>
          </p:cNvPr>
          <p:cNvSpPr txBox="1">
            <a:spLocks/>
          </p:cNvSpPr>
          <p:nvPr/>
        </p:nvSpPr>
        <p:spPr>
          <a:xfrm>
            <a:off x="-66502" y="2979586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Avoid double meaning words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99C42-AB13-9434-ACCF-D30BBF924090}"/>
              </a:ext>
            </a:extLst>
          </p:cNvPr>
          <p:cNvSpPr txBox="1">
            <a:spLocks/>
          </p:cNvSpPr>
          <p:nvPr/>
        </p:nvSpPr>
        <p:spPr>
          <a:xfrm>
            <a:off x="0" y="4008945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Use literal language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F4EE82-5E78-1B9D-DBE3-70069581E81C}"/>
              </a:ext>
            </a:extLst>
          </p:cNvPr>
          <p:cNvSpPr txBox="1">
            <a:spLocks/>
          </p:cNvSpPr>
          <p:nvPr/>
        </p:nvSpPr>
        <p:spPr>
          <a:xfrm>
            <a:off x="0" y="5037608"/>
            <a:ext cx="1219200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97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3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A6FBF40C-C4D3-4744-9E7C-8D1A05CB87A8}" vid="{7AED784C-AB16-4A5B-8983-EEB49AEDAA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223</TotalTime>
  <Words>592</Words>
  <Application>Microsoft Office PowerPoint</Application>
  <PresentationFormat>Widescreen</PresentationFormat>
  <Paragraphs>91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Arial Rounded MT Bold</vt:lpstr>
      <vt:lpstr>Calibri</vt:lpstr>
      <vt:lpstr>Symbol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 Cairns</dc:creator>
  <cp:lastModifiedBy>Helen Knowling</cp:lastModifiedBy>
  <cp:revision>9</cp:revision>
  <dcterms:created xsi:type="dcterms:W3CDTF">2024-06-18T09:30:29Z</dcterms:created>
  <dcterms:modified xsi:type="dcterms:W3CDTF">2025-02-21T14:34:54Z</dcterms:modified>
</cp:coreProperties>
</file>