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674" r:id="rId5"/>
    <p:sldMasterId id="2147483686" r:id="rId6"/>
    <p:sldMasterId id="2147483712" r:id="rId7"/>
    <p:sldMasterId id="2147483729" r:id="rId8"/>
  </p:sldMasterIdLst>
  <p:notesMasterIdLst>
    <p:notesMasterId r:id="rId73"/>
  </p:notesMasterIdLst>
  <p:handoutMasterIdLst>
    <p:handoutMasterId r:id="rId74"/>
  </p:handoutMasterIdLst>
  <p:sldIdLst>
    <p:sldId id="1012" r:id="rId9"/>
    <p:sldId id="973" r:id="rId10"/>
    <p:sldId id="523" r:id="rId11"/>
    <p:sldId id="524" r:id="rId12"/>
    <p:sldId id="525" r:id="rId13"/>
    <p:sldId id="526" r:id="rId14"/>
    <p:sldId id="527" r:id="rId15"/>
    <p:sldId id="1022" r:id="rId16"/>
    <p:sldId id="1382" r:id="rId17"/>
    <p:sldId id="1456" r:id="rId18"/>
    <p:sldId id="1457" r:id="rId19"/>
    <p:sldId id="992" r:id="rId20"/>
    <p:sldId id="989" r:id="rId21"/>
    <p:sldId id="530" r:id="rId22"/>
    <p:sldId id="531" r:id="rId23"/>
    <p:sldId id="1454" r:id="rId24"/>
    <p:sldId id="533" r:id="rId25"/>
    <p:sldId id="534" r:id="rId26"/>
    <p:sldId id="535" r:id="rId27"/>
    <p:sldId id="536" r:id="rId28"/>
    <p:sldId id="537" r:id="rId29"/>
    <p:sldId id="538" r:id="rId30"/>
    <p:sldId id="539" r:id="rId31"/>
    <p:sldId id="540" r:id="rId32"/>
    <p:sldId id="541" r:id="rId33"/>
    <p:sldId id="542" r:id="rId34"/>
    <p:sldId id="543" r:id="rId35"/>
    <p:sldId id="544" r:id="rId36"/>
    <p:sldId id="1387" r:id="rId37"/>
    <p:sldId id="559" r:id="rId38"/>
    <p:sldId id="1016" r:id="rId39"/>
    <p:sldId id="546" r:id="rId40"/>
    <p:sldId id="1017" r:id="rId41"/>
    <p:sldId id="547" r:id="rId42"/>
    <p:sldId id="561" r:id="rId43"/>
    <p:sldId id="548" r:id="rId44"/>
    <p:sldId id="562" r:id="rId45"/>
    <p:sldId id="549" r:id="rId46"/>
    <p:sldId id="550" r:id="rId47"/>
    <p:sldId id="551" r:id="rId48"/>
    <p:sldId id="563" r:id="rId49"/>
    <p:sldId id="554" r:id="rId50"/>
    <p:sldId id="564" r:id="rId51"/>
    <p:sldId id="555" r:id="rId52"/>
    <p:sldId id="565" r:id="rId53"/>
    <p:sldId id="552" r:id="rId54"/>
    <p:sldId id="566" r:id="rId55"/>
    <p:sldId id="556" r:id="rId56"/>
    <p:sldId id="557" r:id="rId57"/>
    <p:sldId id="558" r:id="rId58"/>
    <p:sldId id="1018" r:id="rId59"/>
    <p:sldId id="1455" r:id="rId60"/>
    <p:sldId id="1013" r:id="rId61"/>
    <p:sldId id="1014" r:id="rId62"/>
    <p:sldId id="605" r:id="rId63"/>
    <p:sldId id="980" r:id="rId64"/>
    <p:sldId id="1069" r:id="rId65"/>
    <p:sldId id="567" r:id="rId66"/>
    <p:sldId id="568" r:id="rId67"/>
    <p:sldId id="569" r:id="rId68"/>
    <p:sldId id="447" r:id="rId69"/>
    <p:sldId id="1070" r:id="rId70"/>
    <p:sldId id="1458" r:id="rId71"/>
    <p:sldId id="603" r:id="rId72"/>
  </p:sldIdLst>
  <p:sldSz cx="12192000" cy="6858000"/>
  <p:notesSz cx="7104063" cy="10234613"/>
  <p:custDataLst>
    <p:tags r:id="rId75"/>
  </p:custDataLst>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12B"/>
    <a:srgbClr val="4E98A3"/>
    <a:srgbClr val="44546A"/>
    <a:srgbClr val="5B9BD5"/>
    <a:srgbClr val="CCFF33"/>
    <a:srgbClr val="33CC33"/>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7" autoAdjust="0"/>
    <p:restoredTop sz="76209" autoAdjust="0"/>
  </p:normalViewPr>
  <p:slideViewPr>
    <p:cSldViewPr>
      <p:cViewPr varScale="1">
        <p:scale>
          <a:sx n="84" d="100"/>
          <a:sy n="84" d="100"/>
        </p:scale>
        <p:origin x="1380" y="90"/>
      </p:cViewPr>
      <p:guideLst>
        <p:guide orient="horz" pos="2160"/>
        <p:guide pos="3840"/>
      </p:guideLst>
    </p:cSldViewPr>
  </p:slideViewPr>
  <p:outlineViewPr>
    <p:cViewPr>
      <p:scale>
        <a:sx n="33" d="100"/>
        <a:sy n="33" d="100"/>
      </p:scale>
      <p:origin x="0" y="-174"/>
    </p:cViewPr>
  </p:outlineViewPr>
  <p:notesTextViewPr>
    <p:cViewPr>
      <p:scale>
        <a:sx n="3" d="2"/>
        <a:sy n="3" d="2"/>
      </p:scale>
      <p:origin x="0" y="0"/>
    </p:cViewPr>
  </p:notesTextViewPr>
  <p:sorterViewPr>
    <p:cViewPr>
      <p:scale>
        <a:sx n="100" d="100"/>
        <a:sy n="100" d="100"/>
      </p:scale>
      <p:origin x="0" y="-69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1" tIns="49535" rIns="99071" bIns="49535"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3508"/>
          </a:xfrm>
          <a:prstGeom prst="rect">
            <a:avLst/>
          </a:prstGeom>
        </p:spPr>
        <p:txBody>
          <a:bodyPr vert="horz" lIns="99071" tIns="49535" rIns="99071" bIns="49535" rtlCol="0"/>
          <a:lstStyle>
            <a:lvl1pPr algn="r">
              <a:defRPr sz="1300"/>
            </a:lvl1pPr>
          </a:lstStyle>
          <a:p>
            <a:fld id="{54996016-F47B-4E9E-B6B0-16CE7990504B}" type="datetimeFigureOut">
              <a:rPr lang="en-US" smtClean="0"/>
              <a:t>11/29/2023</a:t>
            </a:fld>
            <a:endParaRPr lang="en-US"/>
          </a:p>
        </p:txBody>
      </p:sp>
      <p:sp>
        <p:nvSpPr>
          <p:cNvPr id="4" name="Footer Placeholder 3"/>
          <p:cNvSpPr>
            <a:spLocks noGrp="1"/>
          </p:cNvSpPr>
          <p:nvPr>
            <p:ph type="ftr" sz="quarter" idx="2"/>
          </p:nvPr>
        </p:nvSpPr>
        <p:spPr>
          <a:xfrm>
            <a:off x="0" y="9721107"/>
            <a:ext cx="3078427" cy="513507"/>
          </a:xfrm>
          <a:prstGeom prst="rect">
            <a:avLst/>
          </a:prstGeom>
        </p:spPr>
        <p:txBody>
          <a:bodyPr vert="horz" lIns="99071" tIns="49535" rIns="99071" bIns="49535"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1" tIns="49535" rIns="99071" bIns="49535" rtlCol="0" anchor="b"/>
          <a:lstStyle>
            <a:lvl1pPr algn="r">
              <a:defRPr sz="1300"/>
            </a:lvl1pPr>
          </a:lstStyle>
          <a:p>
            <a:fld id="{506AE217-7D0C-4B8B-9AB2-C795A5767254}" type="slidenum">
              <a:rPr lang="en-US" smtClean="0"/>
              <a:t>‹#›</a:t>
            </a:fld>
            <a:endParaRPr lang="en-US"/>
          </a:p>
        </p:txBody>
      </p:sp>
    </p:spTree>
    <p:extLst>
      <p:ext uri="{BB962C8B-B14F-4D97-AF65-F5344CB8AC3E}">
        <p14:creationId xmlns:p14="http://schemas.microsoft.com/office/powerpoint/2010/main" val="712773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1" tIns="49535" rIns="99071" bIns="49535"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1" tIns="49535" rIns="99071" bIns="49535" rtlCol="0"/>
          <a:lstStyle>
            <a:lvl1pPr algn="r">
              <a:defRPr sz="1300"/>
            </a:lvl1pPr>
          </a:lstStyle>
          <a:p>
            <a:fld id="{C03A20D0-70F8-424D-AAF7-C046AAD7616C}" type="datetimeFigureOut">
              <a:rPr lang="en-US" smtClean="0"/>
              <a:t>11/29/2023</a:t>
            </a:fld>
            <a:endParaRPr lang="en-US"/>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1" tIns="49535" rIns="99071" bIns="49535" rtlCol="0" anchor="ctr"/>
          <a:lstStyle/>
          <a:p>
            <a:endParaRPr lang="en-US"/>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9071" tIns="49535" rIns="99071" bIns="495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1" tIns="49535" rIns="99071" bIns="49535"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1" tIns="49535" rIns="99071" bIns="49535" rtlCol="0" anchor="b"/>
          <a:lstStyle>
            <a:lvl1pPr algn="r">
              <a:defRPr sz="1300"/>
            </a:lvl1pPr>
          </a:lstStyle>
          <a:p>
            <a:fld id="{2940D7F7-6953-4142-B7AA-C096A15AD011}" type="slidenum">
              <a:rPr lang="en-US" smtClean="0"/>
              <a:t>‹#›</a:t>
            </a:fld>
            <a:endParaRPr lang="en-US"/>
          </a:p>
        </p:txBody>
      </p:sp>
    </p:spTree>
    <p:extLst>
      <p:ext uri="{BB962C8B-B14F-4D97-AF65-F5344CB8AC3E}">
        <p14:creationId xmlns:p14="http://schemas.microsoft.com/office/powerpoint/2010/main" val="1693853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1371600"/>
            <a:ext cx="6588125" cy="3706813"/>
          </a:xfrm>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9EA06A4D-849E-44B8-879F-1A18C867D982}"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6865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i="0" dirty="0">
                <a:solidFill>
                  <a:srgbClr val="0B0C0C"/>
                </a:solidFill>
                <a:effectLst/>
                <a:latin typeface="GDS Transport"/>
              </a:rPr>
              <a:t>So, while this is English guidance from Ofsted, this document offers a more helpful statement to make it clear.  </a:t>
            </a:r>
          </a:p>
          <a:p>
            <a:pPr marL="0" indent="0">
              <a:buFont typeface="Arial" panose="020B0604020202020204" pitchFamily="34" charset="0"/>
              <a:buNone/>
            </a:pPr>
            <a:endParaRPr lang="en-GB" b="0" i="0" dirty="0">
              <a:solidFill>
                <a:srgbClr val="0B0C0C"/>
              </a:solidFill>
              <a:effectLst/>
              <a:latin typeface="GDS Transport"/>
            </a:endParaRPr>
          </a:p>
        </p:txBody>
      </p:sp>
      <p:sp>
        <p:nvSpPr>
          <p:cNvPr id="4" name="Slide Number Placeholder 3"/>
          <p:cNvSpPr>
            <a:spLocks noGrp="1"/>
          </p:cNvSpPr>
          <p:nvPr>
            <p:ph type="sldNum" sz="quarter" idx="5"/>
          </p:nvPr>
        </p:nvSpPr>
        <p:spPr/>
        <p:txBody>
          <a:bodyPr/>
          <a:lstStyle/>
          <a:p>
            <a:fld id="{9DCC7F9C-D72F-4982-9277-A1D368A175F5}" type="slidenum">
              <a:rPr lang="en-GB" smtClean="0"/>
              <a:t>11</a:t>
            </a:fld>
            <a:endParaRPr lang="en-GB"/>
          </a:p>
        </p:txBody>
      </p:sp>
    </p:spTree>
    <p:extLst>
      <p:ext uri="{BB962C8B-B14F-4D97-AF65-F5344CB8AC3E}">
        <p14:creationId xmlns:p14="http://schemas.microsoft.com/office/powerpoint/2010/main" val="172390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 name="Date Placeholder 1"/>
          <p:cNvSpPr>
            <a:spLocks noGrp="1"/>
          </p:cNvSpPr>
          <p:nvPr>
            <p:ph type="dt" idx="10"/>
          </p:nvPr>
        </p:nvSpPr>
        <p:spPr/>
        <p:txBody>
          <a:bodyPr/>
          <a:lstStyle/>
          <a:p>
            <a:fld id="{E9B923E2-508C-4A7E-8E08-0280D2B24AAC}"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069490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366838"/>
            <a:ext cx="6559550" cy="3690937"/>
          </a:xfrm>
        </p:spPr>
      </p:sp>
      <p:sp>
        <p:nvSpPr>
          <p:cNvPr id="3" name="Notes Placeholder 2"/>
          <p:cNvSpPr>
            <a:spLocks noGrp="1"/>
          </p:cNvSpPr>
          <p:nvPr>
            <p:ph type="body" idx="1"/>
          </p:nvPr>
        </p:nvSpPr>
        <p:spPr/>
        <p:txBody>
          <a:bodyPr/>
          <a:lstStyle/>
          <a:p>
            <a:pPr lvl="0"/>
            <a:r>
              <a:rPr lang="en-GB" sz="1300" dirty="0"/>
              <a:t>Any form of touch that </a:t>
            </a:r>
            <a:r>
              <a:rPr lang="en-GB" sz="1300" b="1" u="sng" dirty="0"/>
              <a:t>DOES NOT</a:t>
            </a:r>
            <a:r>
              <a:rPr lang="en-GB" sz="1300" dirty="0"/>
              <a:t> include FORCE</a:t>
            </a:r>
          </a:p>
        </p:txBody>
      </p:sp>
      <p:sp>
        <p:nvSpPr>
          <p:cNvPr id="4" name="Slide Number Placeholder 3"/>
          <p:cNvSpPr>
            <a:spLocks noGrp="1"/>
          </p:cNvSpPr>
          <p:nvPr>
            <p:ph type="sldNum" sz="quarter" idx="10"/>
          </p:nvPr>
        </p:nvSpPr>
        <p:spPr/>
        <p:txBody>
          <a:bodyPr/>
          <a:lstStyle/>
          <a:p>
            <a:fld id="{9EA06A4D-849E-44B8-879F-1A18C867D982}" type="slidenum">
              <a:rPr lang="en-GB" smtClean="0">
                <a:solidFill>
                  <a:prstClr val="black"/>
                </a:solidFill>
              </a:rPr>
              <a:pPr/>
              <a:t>15</a:t>
            </a:fld>
            <a:endParaRPr lang="en-GB">
              <a:solidFill>
                <a:prstClr val="black"/>
              </a:solidFill>
            </a:endParaRPr>
          </a:p>
        </p:txBody>
      </p:sp>
      <p:sp>
        <p:nvSpPr>
          <p:cNvPr id="5" name="Date Placeholder 4"/>
          <p:cNvSpPr>
            <a:spLocks noGrp="1"/>
          </p:cNvSpPr>
          <p:nvPr>
            <p:ph type="dt" idx="11"/>
          </p:nvPr>
        </p:nvSpPr>
        <p:spPr/>
        <p:txBody>
          <a:bodyPr/>
          <a:lstStyle/>
          <a:p>
            <a:fld id="{A3DBBFF1-374C-416C-AAE2-84FB5265B39B}"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2282041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366838"/>
            <a:ext cx="6559550" cy="3690937"/>
          </a:xfrm>
        </p:spPr>
      </p:sp>
      <p:sp>
        <p:nvSpPr>
          <p:cNvPr id="3" name="Notes Placeholder 2"/>
          <p:cNvSpPr>
            <a:spLocks noGrp="1"/>
          </p:cNvSpPr>
          <p:nvPr>
            <p:ph type="body" idx="1"/>
          </p:nvPr>
        </p:nvSpPr>
        <p:spPr/>
        <p:txBody>
          <a:bodyPr/>
          <a:lstStyle/>
          <a:p>
            <a:pPr lvl="0"/>
            <a:r>
              <a:rPr lang="en-GB" sz="1300" dirty="0"/>
              <a:t>Ask the group – you may need to explain what breakaways are for staff new to this line of work.  </a:t>
            </a:r>
          </a:p>
          <a:p>
            <a:pPr lvl="0"/>
            <a:endParaRPr lang="en-GB" sz="1300" dirty="0"/>
          </a:p>
          <a:p>
            <a:pPr lvl="0"/>
            <a:r>
              <a:rPr lang="en-GB" sz="1300" dirty="0"/>
              <a:t>Answer for both – it will still come down to whether or not force was used (Use another trainer to demonstrate)</a:t>
            </a:r>
          </a:p>
          <a:p>
            <a:pPr lvl="0"/>
            <a:endParaRPr lang="en-GB" sz="1300" dirty="0"/>
          </a:p>
          <a:p>
            <a:pPr lvl="0"/>
            <a:r>
              <a:rPr lang="en-GB" sz="1300" dirty="0"/>
              <a:t>Breakaways – for example, if a child goes to punch you and you use a block whereby they strike your arm – you have not used any force and this would be non-restrictive.</a:t>
            </a:r>
          </a:p>
          <a:p>
            <a:pPr lvl="0"/>
            <a:endParaRPr lang="en-GB" sz="1300" dirty="0"/>
          </a:p>
          <a:p>
            <a:pPr lvl="0"/>
            <a:r>
              <a:rPr lang="en-GB" sz="1300" dirty="0"/>
              <a:t>However, if a child goes to punch you and you block and force their arm away from you then force is being used and this becomes restrictive.  </a:t>
            </a:r>
          </a:p>
          <a:p>
            <a:pPr lvl="0"/>
            <a:endParaRPr lang="en-GB" sz="1300" dirty="0"/>
          </a:p>
          <a:p>
            <a:pPr lvl="0"/>
            <a:r>
              <a:rPr lang="en-GB" sz="1300" dirty="0"/>
              <a:t>Splitting up a fight – for example, if two children are fighting and not responding to verbal support – you may place an arm in between them and use touch on one of the children’s arm and they split away from the fight, then no force was used and it would be non-restrictive</a:t>
            </a:r>
          </a:p>
          <a:p>
            <a:pPr lvl="0"/>
            <a:endParaRPr lang="en-GB" sz="1300" dirty="0"/>
          </a:p>
          <a:p>
            <a:pPr lvl="0"/>
            <a:r>
              <a:rPr lang="en-GB" sz="1300" dirty="0"/>
              <a:t>However if you need to use force to pull a child away from the other to prevent greater harm, it would be restrictive.</a:t>
            </a:r>
          </a:p>
          <a:p>
            <a:pPr lvl="0"/>
            <a:endParaRPr lang="en-GB" sz="1300" dirty="0"/>
          </a:p>
          <a:p>
            <a:pPr lvl="0"/>
            <a:r>
              <a:rPr lang="en-GB" sz="1300" dirty="0"/>
              <a:t>So, to be clear, if force is used then an intervention will become restrictive.  </a:t>
            </a:r>
          </a:p>
          <a:p>
            <a:pPr lvl="0"/>
            <a:endParaRPr lang="en-GB" sz="13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A06A4D-849E-44B8-879F-1A18C867D982}"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DBBFF1-374C-416C-AAE2-84FB5265B39B}" type="datetime1">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29/11/2023</a:t>
            </a:fld>
            <a:endPar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5741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560560AF-7489-438C-B523-3C22CFFEE483}" type="slidenum">
              <a:rPr lang="en-GB" altLang="en-US">
                <a:solidFill>
                  <a:prstClr val="black"/>
                </a:solidFill>
                <a:latin typeface="Eurostile" pitchFamily="34" charset="0"/>
              </a:rPr>
              <a:pPr eaLnBrk="1" hangingPunct="1">
                <a:spcBef>
                  <a:spcPct val="0"/>
                </a:spcBef>
              </a:pPr>
              <a:t>17</a:t>
            </a:fld>
            <a:endParaRPr lang="en-GB" altLang="en-US">
              <a:solidFill>
                <a:prstClr val="black"/>
              </a:solidFill>
              <a:latin typeface="Eurostile" pitchFamily="34"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sz="1300" b="1" dirty="0"/>
              <a:t>Key point</a:t>
            </a:r>
            <a:r>
              <a:rPr lang="en-GB" sz="1300" dirty="0"/>
              <a:t>: the use of FORCE to control a person’s behaviour.</a:t>
            </a:r>
          </a:p>
          <a:p>
            <a:r>
              <a:rPr lang="en-GB" sz="1300" dirty="0"/>
              <a:t> </a:t>
            </a:r>
          </a:p>
          <a:p>
            <a:pPr eaLnBrk="1" hangingPunct="1"/>
            <a:endParaRPr lang="en-GB" altLang="en-US" dirty="0">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fld id="{6BBE3679-6039-47B1-9ACB-852204C0962C}"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262079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41A43EF7-C473-44AA-AA57-20DDC230588C}" type="slidenum">
              <a:rPr lang="en-GB" altLang="en-US">
                <a:solidFill>
                  <a:prstClr val="black"/>
                </a:solidFill>
                <a:latin typeface="Eurostile" pitchFamily="34" charset="0"/>
              </a:rPr>
              <a:pPr eaLnBrk="1" hangingPunct="1">
                <a:spcBef>
                  <a:spcPct val="0"/>
                </a:spcBef>
              </a:pPr>
              <a:t>18</a:t>
            </a:fld>
            <a:endParaRPr lang="en-GB" altLang="en-US">
              <a:solidFill>
                <a:prstClr val="black"/>
              </a:solidFill>
              <a:latin typeface="Eurostile" pitchFamily="34"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5299">
              <a:defRPr/>
            </a:pPr>
            <a:r>
              <a:rPr lang="en-GB" sz="1300" dirty="0"/>
              <a:t>This is important in relation to potential litigation</a:t>
            </a:r>
          </a:p>
          <a:p>
            <a:pPr eaLnBrk="1" hangingPunct="1"/>
            <a:endParaRPr lang="en-GB" altLang="en-US" dirty="0"/>
          </a:p>
          <a:p>
            <a:pPr eaLnBrk="1" hangingPunct="1"/>
            <a:endParaRPr lang="en-US" altLang="en-US" dirty="0"/>
          </a:p>
          <a:p>
            <a:pPr eaLnBrk="1" hangingPunct="1"/>
            <a:endParaRPr lang="en-US" altLang="en-US" dirty="0"/>
          </a:p>
        </p:txBody>
      </p:sp>
      <p:sp>
        <p:nvSpPr>
          <p:cNvPr id="2" name="Date Placeholder 1"/>
          <p:cNvSpPr>
            <a:spLocks noGrp="1"/>
          </p:cNvSpPr>
          <p:nvPr>
            <p:ph type="dt" idx="10"/>
          </p:nvPr>
        </p:nvSpPr>
        <p:spPr/>
        <p:txBody>
          <a:bodyPr/>
          <a:lstStyle/>
          <a:p>
            <a:fld id="{30D0246E-E30B-459B-8A3E-1100D835F29B}"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2574375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62B16B36-06C1-48B8-BEF0-C8B1C706EFB8}" type="slidenum">
              <a:rPr lang="en-GB" altLang="en-US">
                <a:solidFill>
                  <a:prstClr val="black"/>
                </a:solidFill>
                <a:latin typeface="Eurostile" pitchFamily="34" charset="0"/>
              </a:rPr>
              <a:pPr eaLnBrk="1" hangingPunct="1">
                <a:spcBef>
                  <a:spcPct val="0"/>
                </a:spcBef>
              </a:pPr>
              <a:t>19</a:t>
            </a:fld>
            <a:endParaRPr lang="en-GB" altLang="en-US">
              <a:solidFill>
                <a:prstClr val="black"/>
              </a:solidFill>
              <a:latin typeface="Eurostile" pitchFamily="34"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5299">
              <a:defRPr/>
            </a:pPr>
            <a:r>
              <a:rPr lang="en-GB" sz="1300" dirty="0"/>
              <a:t>So If they </a:t>
            </a:r>
            <a:r>
              <a:rPr lang="en-GB" sz="1300" b="1" dirty="0"/>
              <a:t>FAILED to act</a:t>
            </a:r>
            <a:r>
              <a:rPr lang="en-GB" sz="1300" dirty="0"/>
              <a:t>... they could well be negligent – Link to DUTY OF CARE</a:t>
            </a:r>
          </a:p>
          <a:p>
            <a:pPr eaLnBrk="1" hangingPunct="1"/>
            <a:endParaRPr lang="en-US" altLang="en-US" dirty="0"/>
          </a:p>
        </p:txBody>
      </p:sp>
      <p:sp>
        <p:nvSpPr>
          <p:cNvPr id="2" name="Date Placeholder 1"/>
          <p:cNvSpPr>
            <a:spLocks noGrp="1"/>
          </p:cNvSpPr>
          <p:nvPr>
            <p:ph type="dt" idx="10"/>
          </p:nvPr>
        </p:nvSpPr>
        <p:spPr/>
        <p:txBody>
          <a:bodyPr/>
          <a:lstStyle/>
          <a:p>
            <a:fld id="{4E3A0D09-A2FB-4084-A925-C9707B3D6BC1}"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3325419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300" dirty="0"/>
              <a:t>FIRSTLY – ask the group to give you their definition of assault BEFORE you reveal the slide – establishes what they already know and highlights any misconceptions.</a:t>
            </a:r>
          </a:p>
          <a:p>
            <a:pPr lvl="0"/>
            <a:r>
              <a:rPr lang="en-GB" sz="1300" dirty="0"/>
              <a:t>INTENTIONALLY – i.e. the person did it on purpose</a:t>
            </a:r>
          </a:p>
          <a:p>
            <a:pPr eaLnBrk="1" hangingPunct="1">
              <a:spcBef>
                <a:spcPct val="0"/>
              </a:spcBef>
            </a:pPr>
            <a:endParaRPr lang="en-GB" altLang="en-US" dirty="0"/>
          </a:p>
        </p:txBody>
      </p:sp>
      <p:sp>
        <p:nvSpPr>
          <p:cNvPr id="2" name="Date Placeholder 1"/>
          <p:cNvSpPr>
            <a:spLocks noGrp="1"/>
          </p:cNvSpPr>
          <p:nvPr>
            <p:ph type="dt" idx="10"/>
          </p:nvPr>
        </p:nvSpPr>
        <p:spPr/>
        <p:txBody>
          <a:bodyPr/>
          <a:lstStyle/>
          <a:p>
            <a:fld id="{1F455AC3-9233-4035-9AAC-4DF859E2F403}"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087627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75299">
              <a:spcBef>
                <a:spcPct val="0"/>
              </a:spcBef>
              <a:defRPr/>
            </a:pPr>
            <a:r>
              <a:rPr lang="en-GB" sz="1300" dirty="0"/>
              <a:t>This slide makes the point that ASSAULT does not need to include actually touching the person and it does not need to result in actual harm (injury).</a:t>
            </a:r>
          </a:p>
          <a:p>
            <a:pPr eaLnBrk="1" hangingPunct="1">
              <a:spcBef>
                <a:spcPct val="0"/>
              </a:spcBef>
            </a:pPr>
            <a:endParaRPr lang="en-GB" altLang="en-US" dirty="0"/>
          </a:p>
        </p:txBody>
      </p:sp>
      <p:sp>
        <p:nvSpPr>
          <p:cNvPr id="2" name="Date Placeholder 1"/>
          <p:cNvSpPr>
            <a:spLocks noGrp="1"/>
          </p:cNvSpPr>
          <p:nvPr>
            <p:ph type="dt" idx="10"/>
          </p:nvPr>
        </p:nvSpPr>
        <p:spPr/>
        <p:txBody>
          <a:bodyPr/>
          <a:lstStyle/>
          <a:p>
            <a:fld id="{2DF25621-733D-4597-B180-03578A55AC00}"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989194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300" dirty="0"/>
              <a:t>FIRSTLY – ask the group to give you their definition of battery BEFORE you reveal the slide – establishes what they already know and highlights any misconceptions.</a:t>
            </a:r>
          </a:p>
          <a:p>
            <a:pPr lvl="0"/>
            <a:r>
              <a:rPr lang="en-GB" sz="1300" dirty="0"/>
              <a:t>Battery tends to be totally misunderstood as the word has been used in the wrong way, i.e. Fred went down the town on Saturday night and got BATTERED. The word tends to conjure up images of someone being seriously injured.</a:t>
            </a:r>
          </a:p>
          <a:p>
            <a:pPr eaLnBrk="1" hangingPunct="1">
              <a:spcBef>
                <a:spcPct val="0"/>
              </a:spcBef>
            </a:pPr>
            <a:endParaRPr lang="en-GB" altLang="en-US" dirty="0"/>
          </a:p>
        </p:txBody>
      </p:sp>
      <p:sp>
        <p:nvSpPr>
          <p:cNvPr id="2" name="Date Placeholder 1"/>
          <p:cNvSpPr>
            <a:spLocks noGrp="1"/>
          </p:cNvSpPr>
          <p:nvPr>
            <p:ph type="dt" idx="10"/>
          </p:nvPr>
        </p:nvSpPr>
        <p:spPr/>
        <p:txBody>
          <a:bodyPr/>
          <a:lstStyle/>
          <a:p>
            <a:fld id="{184E42EA-88CF-45A6-BF7C-D84FE378D9B0}"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410316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300" dirty="0"/>
              <a:t>40 minutes </a:t>
            </a:r>
          </a:p>
          <a:p>
            <a:pPr lvl="0"/>
            <a:r>
              <a:rPr lang="en-GB" sz="1300" dirty="0"/>
              <a:t>Reinforce importance of care staff knowing the law and how this should influence their actions</a:t>
            </a:r>
          </a:p>
          <a:p>
            <a:pPr lvl="0"/>
            <a:r>
              <a:rPr lang="en-GB" sz="1300" dirty="0"/>
              <a:t>Understanding that the legislation exists to protect the right of the children as well as the rights of the care workers. If workers follow policy, procedure and their actions are supported by documents such as ISPs, Care Plans then they will be supported</a:t>
            </a:r>
          </a:p>
          <a:p>
            <a:pPr lvl="0"/>
            <a:r>
              <a:rPr lang="en-GB" sz="1300" dirty="0"/>
              <a:t>There will be times when primary and secondary prevention has not been successful, it may then be necessary to support the young person with physical restrictive practice to keep them, workers and others safe.</a:t>
            </a:r>
          </a:p>
          <a:p>
            <a:pPr lvl="0"/>
            <a:r>
              <a:rPr lang="en-GB" sz="1300" dirty="0"/>
              <a:t>It is essential that you are aware of the implication of legislation</a:t>
            </a:r>
          </a:p>
          <a:p>
            <a:endParaRPr lang="en-US" dirty="0"/>
          </a:p>
        </p:txBody>
      </p:sp>
      <p:sp>
        <p:nvSpPr>
          <p:cNvPr id="4" name="Slide Number Placeholder 3"/>
          <p:cNvSpPr>
            <a:spLocks noGrp="1"/>
          </p:cNvSpPr>
          <p:nvPr>
            <p:ph type="sldNum" sz="quarter" idx="10"/>
          </p:nvPr>
        </p:nvSpPr>
        <p:spPr/>
        <p:txBody>
          <a:bodyPr/>
          <a:lstStyle/>
          <a:p>
            <a:fld id="{2940D7F7-6953-4142-B7AA-C096A15AD011}" type="slidenum">
              <a:rPr lang="en-US" smtClean="0">
                <a:solidFill>
                  <a:prstClr val="black"/>
                </a:solidFill>
              </a:rPr>
              <a:pPr/>
              <a:t>3</a:t>
            </a:fld>
            <a:endParaRPr lang="en-US">
              <a:solidFill>
                <a:prstClr val="black"/>
              </a:solidFill>
            </a:endParaRPr>
          </a:p>
        </p:txBody>
      </p:sp>
      <p:sp>
        <p:nvSpPr>
          <p:cNvPr id="5" name="Date Placeholder 4"/>
          <p:cNvSpPr>
            <a:spLocks noGrp="1"/>
          </p:cNvSpPr>
          <p:nvPr>
            <p:ph type="dt" idx="11"/>
          </p:nvPr>
        </p:nvSpPr>
        <p:spPr/>
        <p:txBody>
          <a:bodyPr/>
          <a:lstStyle/>
          <a:p>
            <a:fld id="{B9407D71-8D7C-4621-B367-7279484E0465}"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3939892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300" dirty="0"/>
              <a:t>Make the point that the true definition of the term is very different.</a:t>
            </a:r>
          </a:p>
          <a:p>
            <a:r>
              <a:rPr lang="en-GB" sz="1300" dirty="0"/>
              <a:t>Use example of the old man having stickers put onto his back by a youth in a shopping centre. The youth was spotted by an off duty policeman and charged with battery</a:t>
            </a:r>
            <a:endParaRPr lang="en-GB" altLang="en-US" dirty="0"/>
          </a:p>
        </p:txBody>
      </p:sp>
      <p:sp>
        <p:nvSpPr>
          <p:cNvPr id="2" name="Date Placeholder 1"/>
          <p:cNvSpPr>
            <a:spLocks noGrp="1"/>
          </p:cNvSpPr>
          <p:nvPr>
            <p:ph type="dt" idx="10"/>
          </p:nvPr>
        </p:nvSpPr>
        <p:spPr/>
        <p:txBody>
          <a:bodyPr/>
          <a:lstStyle/>
          <a:p>
            <a:fld id="{16426BD1-EF5F-4D6B-828E-52ABDD66BFE2}"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824015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 name="Date Placeholder 1"/>
          <p:cNvSpPr>
            <a:spLocks noGrp="1"/>
          </p:cNvSpPr>
          <p:nvPr>
            <p:ph type="dt" idx="10"/>
          </p:nvPr>
        </p:nvSpPr>
        <p:spPr/>
        <p:txBody>
          <a:bodyPr/>
          <a:lstStyle/>
          <a:p>
            <a:fld id="{19B5E95D-54D0-40AF-8ABB-4C1F6E733027}"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3770997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560560AF-7489-438C-B523-3C22CFFEE483}" type="slidenum">
              <a:rPr lang="en-GB" altLang="en-US">
                <a:solidFill>
                  <a:prstClr val="black"/>
                </a:solidFill>
                <a:latin typeface="Eurostile" pitchFamily="34" charset="0"/>
              </a:rPr>
              <a:pPr eaLnBrk="1" hangingPunct="1">
                <a:spcBef>
                  <a:spcPct val="0"/>
                </a:spcBef>
              </a:pPr>
              <a:t>25</a:t>
            </a:fld>
            <a:endParaRPr lang="en-GB" altLang="en-US">
              <a:solidFill>
                <a:prstClr val="black"/>
              </a:solidFill>
              <a:latin typeface="Eurostile" pitchFamily="34"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300" dirty="0">
              <a:solidFill>
                <a:srgbClr val="3E516A"/>
              </a:solidFill>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fld id="{0180D247-D6EE-4380-8F50-6E42144E2C2F}"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3007551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560560AF-7489-438C-B523-3C22CFFEE483}" type="slidenum">
              <a:rPr lang="en-GB" altLang="en-US">
                <a:solidFill>
                  <a:prstClr val="black"/>
                </a:solidFill>
                <a:latin typeface="Eurostile" pitchFamily="34" charset="0"/>
              </a:rPr>
              <a:pPr eaLnBrk="1" hangingPunct="1">
                <a:spcBef>
                  <a:spcPct val="0"/>
                </a:spcBef>
              </a:pPr>
              <a:t>26</a:t>
            </a:fld>
            <a:endParaRPr lang="en-GB" altLang="en-US">
              <a:solidFill>
                <a:prstClr val="black"/>
              </a:solidFill>
              <a:latin typeface="Eurostile" pitchFamily="34"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300" dirty="0"/>
              <a:t>Understanding the meaning of PROPORTIONATE and Reasonable Force is also VERY important</a:t>
            </a:r>
            <a:endParaRPr lang="en-GB" altLang="en-US" dirty="0">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fld id="{F38C30BA-C35B-4A9B-85A5-F5C74D2C25E4}"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3593839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560560AF-7489-438C-B523-3C22CFFEE483}" type="slidenum">
              <a:rPr lang="en-GB" altLang="en-US">
                <a:solidFill>
                  <a:prstClr val="black"/>
                </a:solidFill>
                <a:latin typeface="Eurostile" pitchFamily="34" charset="0"/>
              </a:rPr>
              <a:pPr eaLnBrk="1" hangingPunct="1">
                <a:spcBef>
                  <a:spcPct val="0"/>
                </a:spcBef>
              </a:pPr>
              <a:t>27</a:t>
            </a:fld>
            <a:endParaRPr lang="en-GB" altLang="en-US">
              <a:solidFill>
                <a:prstClr val="black"/>
              </a:solidFill>
              <a:latin typeface="Eurostile" pitchFamily="34"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300" dirty="0">
              <a:solidFill>
                <a:srgbClr val="3E516A"/>
              </a:solidFill>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fld id="{1C79E1C6-0870-4006-AFBF-1151DC940438}"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183514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809625"/>
            <a:ext cx="7189788" cy="404495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16E54B31-439D-4E54-A123-1D34A1D0017E}" type="slidenum">
              <a:rPr lang="en-GB" altLang="en-US" smtClean="0">
                <a:solidFill>
                  <a:prstClr val="black"/>
                </a:solidFill>
              </a:rPr>
              <a:pPr>
                <a:defRPr/>
              </a:pPr>
              <a:t>28</a:t>
            </a:fld>
            <a:endParaRPr lang="en-GB" altLang="en-US">
              <a:solidFill>
                <a:prstClr val="black"/>
              </a:solidFill>
            </a:endParaRPr>
          </a:p>
        </p:txBody>
      </p:sp>
      <p:sp>
        <p:nvSpPr>
          <p:cNvPr id="5" name="Date Placeholder 4"/>
          <p:cNvSpPr>
            <a:spLocks noGrp="1"/>
          </p:cNvSpPr>
          <p:nvPr>
            <p:ph type="dt" idx="11"/>
          </p:nvPr>
        </p:nvSpPr>
        <p:spPr/>
        <p:txBody>
          <a:bodyPr/>
          <a:lstStyle/>
          <a:p>
            <a:fld id="{C1A63215-5E0D-4232-9A76-BA3843739E8D}"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3859369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1300" b="1">
                <a:solidFill>
                  <a:schemeClr val="tx1"/>
                </a:solidFill>
                <a:latin typeface="Eurostile" pitchFamily="34" charset="0"/>
              </a:defRPr>
            </a:lvl1pPr>
            <a:lvl2pPr marL="792430" indent="-304781" eaLnBrk="0" hangingPunct="0">
              <a:defRPr sz="1300" b="1">
                <a:solidFill>
                  <a:schemeClr val="tx1"/>
                </a:solidFill>
                <a:latin typeface="Eurostile" pitchFamily="34" charset="0"/>
              </a:defRPr>
            </a:lvl2pPr>
            <a:lvl3pPr marL="1219124" indent="-243825" eaLnBrk="0" hangingPunct="0">
              <a:defRPr sz="1300" b="1">
                <a:solidFill>
                  <a:schemeClr val="tx1"/>
                </a:solidFill>
                <a:latin typeface="Eurostile" pitchFamily="34" charset="0"/>
              </a:defRPr>
            </a:lvl3pPr>
            <a:lvl4pPr marL="1706773" indent="-243825" eaLnBrk="0" hangingPunct="0">
              <a:defRPr sz="1300" b="1">
                <a:solidFill>
                  <a:schemeClr val="tx1"/>
                </a:solidFill>
                <a:latin typeface="Eurostile" pitchFamily="34" charset="0"/>
              </a:defRPr>
            </a:lvl4pPr>
            <a:lvl5pPr marL="2194423" indent="-243825" eaLnBrk="0" hangingPunct="0">
              <a:defRPr sz="1300" b="1">
                <a:solidFill>
                  <a:schemeClr val="tx1"/>
                </a:solidFill>
                <a:latin typeface="Eurostile" pitchFamily="34" charset="0"/>
              </a:defRPr>
            </a:lvl5pPr>
            <a:lvl6pPr marL="2682072" indent="-243825" eaLnBrk="0" fontAlgn="base" hangingPunct="0">
              <a:spcBef>
                <a:spcPct val="0"/>
              </a:spcBef>
              <a:spcAft>
                <a:spcPct val="0"/>
              </a:spcAft>
              <a:defRPr sz="1300" b="1">
                <a:solidFill>
                  <a:schemeClr val="tx1"/>
                </a:solidFill>
                <a:latin typeface="Eurostile" pitchFamily="34" charset="0"/>
              </a:defRPr>
            </a:lvl6pPr>
            <a:lvl7pPr marL="3169722" indent="-243825" eaLnBrk="0" fontAlgn="base" hangingPunct="0">
              <a:spcBef>
                <a:spcPct val="0"/>
              </a:spcBef>
              <a:spcAft>
                <a:spcPct val="0"/>
              </a:spcAft>
              <a:defRPr sz="1300" b="1">
                <a:solidFill>
                  <a:schemeClr val="tx1"/>
                </a:solidFill>
                <a:latin typeface="Eurostile" pitchFamily="34" charset="0"/>
              </a:defRPr>
            </a:lvl7pPr>
            <a:lvl8pPr marL="3657371" indent="-243825" eaLnBrk="0" fontAlgn="base" hangingPunct="0">
              <a:spcBef>
                <a:spcPct val="0"/>
              </a:spcBef>
              <a:spcAft>
                <a:spcPct val="0"/>
              </a:spcAft>
              <a:defRPr sz="1300" b="1">
                <a:solidFill>
                  <a:schemeClr val="tx1"/>
                </a:solidFill>
                <a:latin typeface="Eurostile" pitchFamily="34" charset="0"/>
              </a:defRPr>
            </a:lvl8pPr>
            <a:lvl9pPr marL="4145021" indent="-243825" eaLnBrk="0" fontAlgn="base" hangingPunct="0">
              <a:spcBef>
                <a:spcPct val="0"/>
              </a:spcBef>
              <a:spcAft>
                <a:spcPct val="0"/>
              </a:spcAft>
              <a:defRPr sz="1300" b="1">
                <a:solidFill>
                  <a:schemeClr val="tx1"/>
                </a:solidFill>
                <a:latin typeface="Eurostile"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FA8BB3-E66F-48E6-B6A0-5B26E3148221}" type="slidenum">
              <a:rPr kumimoji="0" lang="en-GB" altLang="en-US" sz="1300" b="1" i="0" u="none" strike="noStrike" kern="1200" cap="none" spc="0" normalizeH="0" baseline="0" noProof="0">
                <a:ln>
                  <a:noFill/>
                </a:ln>
                <a:solidFill>
                  <a:prstClr val="black"/>
                </a:solidFill>
                <a:effectLst/>
                <a:uLnTx/>
                <a:uFillTx/>
                <a:latin typeface="Eurostile"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300" b="1" i="0" u="none" strike="noStrike" kern="1200" cap="none" spc="0" normalizeH="0" baseline="0" noProof="0">
              <a:ln>
                <a:noFill/>
              </a:ln>
              <a:solidFill>
                <a:prstClr val="black"/>
              </a:solidFill>
              <a:effectLst/>
              <a:uLnTx/>
              <a:uFillTx/>
              <a:latin typeface="Eurostile" pitchFamily="34" charset="0"/>
              <a:ea typeface="+mn-ea"/>
              <a:cs typeface="Arial" panose="020B0604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dirty="0"/>
          </a:p>
        </p:txBody>
      </p:sp>
      <p:sp>
        <p:nvSpPr>
          <p:cNvPr id="2" name="Date Placeholder 1"/>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8F7B89-E392-4695-8F18-4D1DCB61D61D}" type="datetime1">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29/11/2023</a:t>
            </a:fld>
            <a:endPar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00330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4B708CE8-1084-469A-BB6A-DDC33A6D041E}" type="slidenum">
              <a:rPr lang="en-GB" altLang="en-US">
                <a:solidFill>
                  <a:prstClr val="black"/>
                </a:solidFill>
                <a:latin typeface="Eurostile" pitchFamily="34" charset="0"/>
              </a:rPr>
              <a:pPr eaLnBrk="1" hangingPunct="1">
                <a:spcBef>
                  <a:spcPct val="0"/>
                </a:spcBef>
              </a:pPr>
              <a:t>30</a:t>
            </a:fld>
            <a:endParaRPr lang="en-GB" altLang="en-US">
              <a:solidFill>
                <a:prstClr val="black"/>
              </a:solidFill>
              <a:latin typeface="Eurostile"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defTabSz="975299">
              <a:defRPr/>
            </a:pPr>
            <a:r>
              <a:rPr lang="en-GB" sz="1300" dirty="0"/>
              <a:t>Staff need to understand that each part of the Jigsaw puzzle is roughly the same size, i.e. each </a:t>
            </a:r>
            <a:r>
              <a:rPr lang="en-GB" sz="1300" b="1" u="sng" dirty="0"/>
              <a:t>lawful excuse component</a:t>
            </a:r>
            <a:r>
              <a:rPr lang="en-GB" sz="1300" dirty="0"/>
              <a:t> carries approximately the same weight. One is not more important than any of the others, they all make up ‘THE PICTURE’ of having a LAWFUL EXCUSE </a:t>
            </a:r>
          </a:p>
          <a:p>
            <a:pPr eaLnBrk="1" hangingPunct="1"/>
            <a:endParaRPr lang="en-US" altLang="en-US" dirty="0"/>
          </a:p>
        </p:txBody>
      </p:sp>
      <p:sp>
        <p:nvSpPr>
          <p:cNvPr id="2" name="Date Placeholder 1"/>
          <p:cNvSpPr>
            <a:spLocks noGrp="1"/>
          </p:cNvSpPr>
          <p:nvPr>
            <p:ph type="dt" idx="10"/>
          </p:nvPr>
        </p:nvSpPr>
        <p:spPr/>
        <p:txBody>
          <a:bodyPr/>
          <a:lstStyle/>
          <a:p>
            <a:fld id="{738F2B33-A030-433A-8533-C4DCACFC48B8}"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838887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4B708CE8-1084-469A-BB6A-DDC33A6D041E}" type="slidenum">
              <a:rPr lang="en-GB" altLang="en-US">
                <a:solidFill>
                  <a:prstClr val="black"/>
                </a:solidFill>
                <a:latin typeface="Eurostile" pitchFamily="34" charset="0"/>
              </a:rPr>
              <a:pPr eaLnBrk="1" hangingPunct="1">
                <a:spcBef>
                  <a:spcPct val="0"/>
                </a:spcBef>
              </a:pPr>
              <a:t>31</a:t>
            </a:fld>
            <a:endParaRPr lang="en-GB" altLang="en-US">
              <a:solidFill>
                <a:prstClr val="black"/>
              </a:solidFill>
              <a:latin typeface="Eurostile"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defTabSz="975299">
              <a:defRPr/>
            </a:pPr>
            <a:r>
              <a:rPr lang="en-GB" sz="1300" dirty="0"/>
              <a:t>Staff need to understand that each part of the Jigsaw puzzle is roughly the same size, i.e. each </a:t>
            </a:r>
            <a:r>
              <a:rPr lang="en-GB" sz="1300" b="1" u="sng" dirty="0"/>
              <a:t>lawful excuse component</a:t>
            </a:r>
            <a:r>
              <a:rPr lang="en-GB" sz="1300" dirty="0"/>
              <a:t> carries approximately the same weight. One is not more important than any of the others, they all make up ‘THE PICTURE’ of having a LAWFUL EXCUSE </a:t>
            </a:r>
          </a:p>
          <a:p>
            <a:pPr eaLnBrk="1" hangingPunct="1"/>
            <a:endParaRPr lang="en-US" altLang="en-US" dirty="0"/>
          </a:p>
        </p:txBody>
      </p:sp>
      <p:sp>
        <p:nvSpPr>
          <p:cNvPr id="2" name="Date Placeholder 1"/>
          <p:cNvSpPr>
            <a:spLocks noGrp="1"/>
          </p:cNvSpPr>
          <p:nvPr>
            <p:ph type="dt" idx="10"/>
          </p:nvPr>
        </p:nvSpPr>
        <p:spPr/>
        <p:txBody>
          <a:bodyPr/>
          <a:lstStyle/>
          <a:p>
            <a:fld id="{738F2B33-A030-433A-8533-C4DCACFC48B8}"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3247915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1300" b="1">
                <a:solidFill>
                  <a:schemeClr val="tx1"/>
                </a:solidFill>
                <a:latin typeface="Eurostile" pitchFamily="34" charset="0"/>
              </a:defRPr>
            </a:lvl1pPr>
            <a:lvl2pPr marL="792430" indent="-304781" eaLnBrk="0" hangingPunct="0">
              <a:defRPr sz="1300" b="1">
                <a:solidFill>
                  <a:schemeClr val="tx1"/>
                </a:solidFill>
                <a:latin typeface="Eurostile" pitchFamily="34" charset="0"/>
              </a:defRPr>
            </a:lvl2pPr>
            <a:lvl3pPr marL="1219124" indent="-243825" eaLnBrk="0" hangingPunct="0">
              <a:defRPr sz="1300" b="1">
                <a:solidFill>
                  <a:schemeClr val="tx1"/>
                </a:solidFill>
                <a:latin typeface="Eurostile" pitchFamily="34" charset="0"/>
              </a:defRPr>
            </a:lvl3pPr>
            <a:lvl4pPr marL="1706773" indent="-243825" eaLnBrk="0" hangingPunct="0">
              <a:defRPr sz="1300" b="1">
                <a:solidFill>
                  <a:schemeClr val="tx1"/>
                </a:solidFill>
                <a:latin typeface="Eurostile" pitchFamily="34" charset="0"/>
              </a:defRPr>
            </a:lvl4pPr>
            <a:lvl5pPr marL="2194423" indent="-243825" eaLnBrk="0" hangingPunct="0">
              <a:defRPr sz="1300" b="1">
                <a:solidFill>
                  <a:schemeClr val="tx1"/>
                </a:solidFill>
                <a:latin typeface="Eurostile" pitchFamily="34" charset="0"/>
              </a:defRPr>
            </a:lvl5pPr>
            <a:lvl6pPr marL="2682072" indent="-243825" eaLnBrk="0" fontAlgn="base" hangingPunct="0">
              <a:spcBef>
                <a:spcPct val="0"/>
              </a:spcBef>
              <a:spcAft>
                <a:spcPct val="0"/>
              </a:spcAft>
              <a:defRPr sz="1300" b="1">
                <a:solidFill>
                  <a:schemeClr val="tx1"/>
                </a:solidFill>
                <a:latin typeface="Eurostile" pitchFamily="34" charset="0"/>
              </a:defRPr>
            </a:lvl6pPr>
            <a:lvl7pPr marL="3169722" indent="-243825" eaLnBrk="0" fontAlgn="base" hangingPunct="0">
              <a:spcBef>
                <a:spcPct val="0"/>
              </a:spcBef>
              <a:spcAft>
                <a:spcPct val="0"/>
              </a:spcAft>
              <a:defRPr sz="1300" b="1">
                <a:solidFill>
                  <a:schemeClr val="tx1"/>
                </a:solidFill>
                <a:latin typeface="Eurostile" pitchFamily="34" charset="0"/>
              </a:defRPr>
            </a:lvl7pPr>
            <a:lvl8pPr marL="3657371" indent="-243825" eaLnBrk="0" fontAlgn="base" hangingPunct="0">
              <a:spcBef>
                <a:spcPct val="0"/>
              </a:spcBef>
              <a:spcAft>
                <a:spcPct val="0"/>
              </a:spcAft>
              <a:defRPr sz="1300" b="1">
                <a:solidFill>
                  <a:schemeClr val="tx1"/>
                </a:solidFill>
                <a:latin typeface="Eurostile" pitchFamily="34" charset="0"/>
              </a:defRPr>
            </a:lvl8pPr>
            <a:lvl9pPr marL="4145021" indent="-243825" eaLnBrk="0" fontAlgn="base" hangingPunct="0">
              <a:spcBef>
                <a:spcPct val="0"/>
              </a:spcBef>
              <a:spcAft>
                <a:spcPct val="0"/>
              </a:spcAft>
              <a:defRPr sz="1300" b="1">
                <a:solidFill>
                  <a:schemeClr val="tx1"/>
                </a:solidFill>
                <a:latin typeface="Eurostile" pitchFamily="34" charset="0"/>
              </a:defRPr>
            </a:lvl9pPr>
          </a:lstStyle>
          <a:p>
            <a:pPr eaLnBrk="1" hangingPunct="1"/>
            <a:fld id="{B8FA8BB3-E66F-48E6-B6A0-5B26E3148221}" type="slidenum">
              <a:rPr lang="en-GB" altLang="en-US">
                <a:solidFill>
                  <a:prstClr val="black"/>
                </a:solidFill>
              </a:rPr>
              <a:pPr eaLnBrk="1" hangingPunct="1"/>
              <a:t>32</a:t>
            </a:fld>
            <a:endParaRPr lang="en-GB" altLang="en-US">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dirty="0"/>
          </a:p>
        </p:txBody>
      </p:sp>
      <p:sp>
        <p:nvSpPr>
          <p:cNvPr id="2" name="Date Placeholder 1"/>
          <p:cNvSpPr>
            <a:spLocks noGrp="1"/>
          </p:cNvSpPr>
          <p:nvPr>
            <p:ph type="dt" idx="10"/>
          </p:nvPr>
        </p:nvSpPr>
        <p:spPr/>
        <p:txBody>
          <a:bodyPr/>
          <a:lstStyle/>
          <a:p>
            <a:fld id="{2F8F7B89-E392-4695-8F18-4D1DCB61D61D}"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00306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300" dirty="0"/>
              <a:t>Introduce the concept of legal defences.</a:t>
            </a:r>
          </a:p>
          <a:p>
            <a:r>
              <a:rPr lang="en-GB" sz="1300" dirty="0"/>
              <a:t> </a:t>
            </a:r>
          </a:p>
          <a:p>
            <a:pPr lvl="0"/>
            <a:r>
              <a:rPr lang="en-GB" sz="1300" b="1" dirty="0"/>
              <a:t>QUESTION</a:t>
            </a:r>
            <a:r>
              <a:rPr lang="en-GB" sz="1300" dirty="0"/>
              <a:t>: ask the group why they would need a legal defence?</a:t>
            </a:r>
          </a:p>
          <a:p>
            <a:endParaRPr lang="en-GB" dirty="0"/>
          </a:p>
        </p:txBody>
      </p:sp>
      <p:sp>
        <p:nvSpPr>
          <p:cNvPr id="4" name="Slide Number Placeholder 3"/>
          <p:cNvSpPr>
            <a:spLocks noGrp="1"/>
          </p:cNvSpPr>
          <p:nvPr>
            <p:ph type="sldNum" sz="quarter" idx="10"/>
          </p:nvPr>
        </p:nvSpPr>
        <p:spPr/>
        <p:txBody>
          <a:bodyPr/>
          <a:lstStyle/>
          <a:p>
            <a:pPr>
              <a:defRPr/>
            </a:pPr>
            <a:fld id="{16E54B31-439D-4E54-A123-1D34A1D0017E}" type="slidenum">
              <a:rPr lang="en-GB" altLang="en-US" smtClean="0">
                <a:solidFill>
                  <a:prstClr val="black"/>
                </a:solidFill>
              </a:rPr>
              <a:pPr>
                <a:defRPr/>
              </a:pPr>
              <a:t>4</a:t>
            </a:fld>
            <a:endParaRPr lang="en-GB" altLang="en-US">
              <a:solidFill>
                <a:prstClr val="black"/>
              </a:solidFill>
            </a:endParaRPr>
          </a:p>
        </p:txBody>
      </p:sp>
      <p:sp>
        <p:nvSpPr>
          <p:cNvPr id="5" name="Date Placeholder 4"/>
          <p:cNvSpPr>
            <a:spLocks noGrp="1"/>
          </p:cNvSpPr>
          <p:nvPr>
            <p:ph type="dt" idx="11"/>
          </p:nvPr>
        </p:nvSpPr>
        <p:spPr/>
        <p:txBody>
          <a:bodyPr/>
          <a:lstStyle/>
          <a:p>
            <a:fld id="{D1B454C5-977A-4EE0-8196-FBBD515B453B}"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266884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1300" b="1">
                <a:solidFill>
                  <a:schemeClr val="tx1"/>
                </a:solidFill>
                <a:latin typeface="Eurostile" pitchFamily="34" charset="0"/>
              </a:defRPr>
            </a:lvl1pPr>
            <a:lvl2pPr marL="792430" indent="-304781" eaLnBrk="0" hangingPunct="0">
              <a:defRPr sz="1300" b="1">
                <a:solidFill>
                  <a:schemeClr val="tx1"/>
                </a:solidFill>
                <a:latin typeface="Eurostile" pitchFamily="34" charset="0"/>
              </a:defRPr>
            </a:lvl2pPr>
            <a:lvl3pPr marL="1219124" indent="-243825" eaLnBrk="0" hangingPunct="0">
              <a:defRPr sz="1300" b="1">
                <a:solidFill>
                  <a:schemeClr val="tx1"/>
                </a:solidFill>
                <a:latin typeface="Eurostile" pitchFamily="34" charset="0"/>
              </a:defRPr>
            </a:lvl3pPr>
            <a:lvl4pPr marL="1706773" indent="-243825" eaLnBrk="0" hangingPunct="0">
              <a:defRPr sz="1300" b="1">
                <a:solidFill>
                  <a:schemeClr val="tx1"/>
                </a:solidFill>
                <a:latin typeface="Eurostile" pitchFamily="34" charset="0"/>
              </a:defRPr>
            </a:lvl4pPr>
            <a:lvl5pPr marL="2194423" indent="-243825" eaLnBrk="0" hangingPunct="0">
              <a:defRPr sz="1300" b="1">
                <a:solidFill>
                  <a:schemeClr val="tx1"/>
                </a:solidFill>
                <a:latin typeface="Eurostile" pitchFamily="34" charset="0"/>
              </a:defRPr>
            </a:lvl5pPr>
            <a:lvl6pPr marL="2682072" indent="-243825" eaLnBrk="0" fontAlgn="base" hangingPunct="0">
              <a:spcBef>
                <a:spcPct val="0"/>
              </a:spcBef>
              <a:spcAft>
                <a:spcPct val="0"/>
              </a:spcAft>
              <a:defRPr sz="1300" b="1">
                <a:solidFill>
                  <a:schemeClr val="tx1"/>
                </a:solidFill>
                <a:latin typeface="Eurostile" pitchFamily="34" charset="0"/>
              </a:defRPr>
            </a:lvl6pPr>
            <a:lvl7pPr marL="3169722" indent="-243825" eaLnBrk="0" fontAlgn="base" hangingPunct="0">
              <a:spcBef>
                <a:spcPct val="0"/>
              </a:spcBef>
              <a:spcAft>
                <a:spcPct val="0"/>
              </a:spcAft>
              <a:defRPr sz="1300" b="1">
                <a:solidFill>
                  <a:schemeClr val="tx1"/>
                </a:solidFill>
                <a:latin typeface="Eurostile" pitchFamily="34" charset="0"/>
              </a:defRPr>
            </a:lvl7pPr>
            <a:lvl8pPr marL="3657371" indent="-243825" eaLnBrk="0" fontAlgn="base" hangingPunct="0">
              <a:spcBef>
                <a:spcPct val="0"/>
              </a:spcBef>
              <a:spcAft>
                <a:spcPct val="0"/>
              </a:spcAft>
              <a:defRPr sz="1300" b="1">
                <a:solidFill>
                  <a:schemeClr val="tx1"/>
                </a:solidFill>
                <a:latin typeface="Eurostile" pitchFamily="34" charset="0"/>
              </a:defRPr>
            </a:lvl8pPr>
            <a:lvl9pPr marL="4145021" indent="-243825" eaLnBrk="0" fontAlgn="base" hangingPunct="0">
              <a:spcBef>
                <a:spcPct val="0"/>
              </a:spcBef>
              <a:spcAft>
                <a:spcPct val="0"/>
              </a:spcAft>
              <a:defRPr sz="1300" b="1">
                <a:solidFill>
                  <a:schemeClr val="tx1"/>
                </a:solidFill>
                <a:latin typeface="Eurostile" pitchFamily="34" charset="0"/>
              </a:defRPr>
            </a:lvl9pPr>
          </a:lstStyle>
          <a:p>
            <a:pPr eaLnBrk="1" hangingPunct="1"/>
            <a:fld id="{B8FA8BB3-E66F-48E6-B6A0-5B26E3148221}" type="slidenum">
              <a:rPr lang="en-GB" altLang="en-US">
                <a:solidFill>
                  <a:prstClr val="black"/>
                </a:solidFill>
              </a:rPr>
              <a:pPr eaLnBrk="1" hangingPunct="1"/>
              <a:t>33</a:t>
            </a:fld>
            <a:endParaRPr lang="en-GB" altLang="en-US">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lvl="0"/>
            <a:r>
              <a:rPr lang="en-GB" sz="1300" dirty="0"/>
              <a:t>Why would we ask them to STOP? Because they might! </a:t>
            </a:r>
          </a:p>
          <a:p>
            <a:pPr lvl="0"/>
            <a:r>
              <a:rPr lang="en-GB" sz="1300" dirty="0"/>
              <a:t>Your voice is a lower level of intervention than physical touch.</a:t>
            </a:r>
          </a:p>
          <a:p>
            <a:pPr eaLnBrk="1" hangingPunct="1"/>
            <a:endParaRPr lang="en-US" altLang="en-US" dirty="0"/>
          </a:p>
        </p:txBody>
      </p:sp>
      <p:sp>
        <p:nvSpPr>
          <p:cNvPr id="2" name="Date Placeholder 1"/>
          <p:cNvSpPr>
            <a:spLocks noGrp="1"/>
          </p:cNvSpPr>
          <p:nvPr>
            <p:ph type="dt" idx="10"/>
          </p:nvPr>
        </p:nvSpPr>
        <p:spPr/>
        <p:txBody>
          <a:bodyPr/>
          <a:lstStyle/>
          <a:p>
            <a:fld id="{2F8F7B89-E392-4695-8F18-4D1DCB61D61D}"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3995637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1300" b="1">
                <a:solidFill>
                  <a:schemeClr val="tx1"/>
                </a:solidFill>
                <a:latin typeface="Eurostile" pitchFamily="34" charset="0"/>
              </a:defRPr>
            </a:lvl1pPr>
            <a:lvl2pPr marL="792430" indent="-304781" eaLnBrk="0" hangingPunct="0">
              <a:defRPr sz="1300" b="1">
                <a:solidFill>
                  <a:schemeClr val="tx1"/>
                </a:solidFill>
                <a:latin typeface="Eurostile" pitchFamily="34" charset="0"/>
              </a:defRPr>
            </a:lvl2pPr>
            <a:lvl3pPr marL="1219124" indent="-243825" eaLnBrk="0" hangingPunct="0">
              <a:defRPr sz="1300" b="1">
                <a:solidFill>
                  <a:schemeClr val="tx1"/>
                </a:solidFill>
                <a:latin typeface="Eurostile" pitchFamily="34" charset="0"/>
              </a:defRPr>
            </a:lvl3pPr>
            <a:lvl4pPr marL="1706773" indent="-243825" eaLnBrk="0" hangingPunct="0">
              <a:defRPr sz="1300" b="1">
                <a:solidFill>
                  <a:schemeClr val="tx1"/>
                </a:solidFill>
                <a:latin typeface="Eurostile" pitchFamily="34" charset="0"/>
              </a:defRPr>
            </a:lvl4pPr>
            <a:lvl5pPr marL="2194423" indent="-243825" eaLnBrk="0" hangingPunct="0">
              <a:defRPr sz="1300" b="1">
                <a:solidFill>
                  <a:schemeClr val="tx1"/>
                </a:solidFill>
                <a:latin typeface="Eurostile" pitchFamily="34" charset="0"/>
              </a:defRPr>
            </a:lvl5pPr>
            <a:lvl6pPr marL="2682072" indent="-243825" eaLnBrk="0" fontAlgn="base" hangingPunct="0">
              <a:spcBef>
                <a:spcPct val="0"/>
              </a:spcBef>
              <a:spcAft>
                <a:spcPct val="0"/>
              </a:spcAft>
              <a:defRPr sz="1300" b="1">
                <a:solidFill>
                  <a:schemeClr val="tx1"/>
                </a:solidFill>
                <a:latin typeface="Eurostile" pitchFamily="34" charset="0"/>
              </a:defRPr>
            </a:lvl6pPr>
            <a:lvl7pPr marL="3169722" indent="-243825" eaLnBrk="0" fontAlgn="base" hangingPunct="0">
              <a:spcBef>
                <a:spcPct val="0"/>
              </a:spcBef>
              <a:spcAft>
                <a:spcPct val="0"/>
              </a:spcAft>
              <a:defRPr sz="1300" b="1">
                <a:solidFill>
                  <a:schemeClr val="tx1"/>
                </a:solidFill>
                <a:latin typeface="Eurostile" pitchFamily="34" charset="0"/>
              </a:defRPr>
            </a:lvl7pPr>
            <a:lvl8pPr marL="3657371" indent="-243825" eaLnBrk="0" fontAlgn="base" hangingPunct="0">
              <a:spcBef>
                <a:spcPct val="0"/>
              </a:spcBef>
              <a:spcAft>
                <a:spcPct val="0"/>
              </a:spcAft>
              <a:defRPr sz="1300" b="1">
                <a:solidFill>
                  <a:schemeClr val="tx1"/>
                </a:solidFill>
                <a:latin typeface="Eurostile" pitchFamily="34" charset="0"/>
              </a:defRPr>
            </a:lvl8pPr>
            <a:lvl9pPr marL="4145021" indent="-243825" eaLnBrk="0" fontAlgn="base" hangingPunct="0">
              <a:spcBef>
                <a:spcPct val="0"/>
              </a:spcBef>
              <a:spcAft>
                <a:spcPct val="0"/>
              </a:spcAft>
              <a:defRPr sz="1300" b="1">
                <a:solidFill>
                  <a:schemeClr val="tx1"/>
                </a:solidFill>
                <a:latin typeface="Eurostile" pitchFamily="34" charset="0"/>
              </a:defRPr>
            </a:lvl9pPr>
          </a:lstStyle>
          <a:p>
            <a:pPr eaLnBrk="1" hangingPunct="1"/>
            <a:fld id="{B8FA8BB3-E66F-48E6-B6A0-5B26E3148221}" type="slidenum">
              <a:rPr lang="en-GB" altLang="en-US">
                <a:solidFill>
                  <a:prstClr val="black"/>
                </a:solidFill>
              </a:rPr>
              <a:pPr eaLnBrk="1" hangingPunct="1"/>
              <a:t>34</a:t>
            </a:fld>
            <a:endParaRPr lang="en-GB" altLang="en-US">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dirty="0"/>
          </a:p>
        </p:txBody>
      </p:sp>
      <p:sp>
        <p:nvSpPr>
          <p:cNvPr id="2" name="Date Placeholder 1"/>
          <p:cNvSpPr>
            <a:spLocks noGrp="1"/>
          </p:cNvSpPr>
          <p:nvPr>
            <p:ph type="dt" idx="10"/>
          </p:nvPr>
        </p:nvSpPr>
        <p:spPr/>
        <p:txBody>
          <a:bodyPr/>
          <a:lstStyle/>
          <a:p>
            <a:fld id="{8CA01861-7007-4822-BAE0-5805AED9CE3B}"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2261196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4B708CE8-1084-469A-BB6A-DDC33A6D041E}" type="slidenum">
              <a:rPr lang="en-GB" altLang="en-US">
                <a:solidFill>
                  <a:prstClr val="black"/>
                </a:solidFill>
                <a:latin typeface="Eurostile" pitchFamily="34" charset="0"/>
              </a:rPr>
              <a:pPr eaLnBrk="1" hangingPunct="1">
                <a:spcBef>
                  <a:spcPct val="0"/>
                </a:spcBef>
              </a:pPr>
              <a:t>35</a:t>
            </a:fld>
            <a:endParaRPr lang="en-GB" altLang="en-US">
              <a:solidFill>
                <a:prstClr val="black"/>
              </a:solidFill>
              <a:latin typeface="Eurostile"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a:p>
        </p:txBody>
      </p:sp>
      <p:sp>
        <p:nvSpPr>
          <p:cNvPr id="2" name="Date Placeholder 1"/>
          <p:cNvSpPr>
            <a:spLocks noGrp="1"/>
          </p:cNvSpPr>
          <p:nvPr>
            <p:ph type="dt" idx="10"/>
          </p:nvPr>
        </p:nvSpPr>
        <p:spPr/>
        <p:txBody>
          <a:bodyPr/>
          <a:lstStyle/>
          <a:p>
            <a:fld id="{4B972A92-60B7-4D62-AE7A-6E71C5F26680}"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2587877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xfrm>
            <a:off x="-214313" y="809625"/>
            <a:ext cx="7189788" cy="4044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300" dirty="0"/>
              <a:t>Example of man attempting to jump out of a 3</a:t>
            </a:r>
            <a:r>
              <a:rPr lang="en-GB" sz="1300" baseline="30000" dirty="0"/>
              <a:t>rd</a:t>
            </a:r>
            <a:r>
              <a:rPr lang="en-GB" sz="1300" dirty="0"/>
              <a:t> storey window of a hospital</a:t>
            </a:r>
          </a:p>
          <a:p>
            <a:pPr lvl="0"/>
            <a:r>
              <a:rPr lang="en-GB" sz="1300" dirty="0"/>
              <a:t>2 carers pulling the man off a window sill and injured his leg</a:t>
            </a:r>
          </a:p>
          <a:p>
            <a:pPr lvl="0"/>
            <a:r>
              <a:rPr lang="en-GB" sz="1300" dirty="0"/>
              <a:t>When it went to court the judge asked the man what his intention was of why he climbed onto the window sill, he said he wanted to kill himself and the case was dismissed.</a:t>
            </a:r>
          </a:p>
          <a:p>
            <a:pPr eaLnBrk="1" hangingPunct="1">
              <a:spcBef>
                <a:spcPct val="0"/>
              </a:spcBef>
            </a:pPr>
            <a:endParaRPr lang="en-GB" altLang="en-US" dirty="0"/>
          </a:p>
        </p:txBody>
      </p:sp>
      <p:sp>
        <p:nvSpPr>
          <p:cNvPr id="2" name="Date Placeholder 1"/>
          <p:cNvSpPr>
            <a:spLocks noGrp="1"/>
          </p:cNvSpPr>
          <p:nvPr>
            <p:ph type="dt" idx="10"/>
          </p:nvPr>
        </p:nvSpPr>
        <p:spPr/>
        <p:txBody>
          <a:bodyPr/>
          <a:lstStyle/>
          <a:p>
            <a:fld id="{7B76DDA8-5863-44D4-9AA5-70FAA8D2DD43}"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87426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4B708CE8-1084-469A-BB6A-DDC33A6D041E}" type="slidenum">
              <a:rPr lang="en-GB" altLang="en-US">
                <a:solidFill>
                  <a:prstClr val="black"/>
                </a:solidFill>
                <a:latin typeface="Eurostile" pitchFamily="34" charset="0"/>
              </a:rPr>
              <a:pPr eaLnBrk="1" hangingPunct="1">
                <a:spcBef>
                  <a:spcPct val="0"/>
                </a:spcBef>
              </a:pPr>
              <a:t>37</a:t>
            </a:fld>
            <a:endParaRPr lang="en-GB" altLang="en-US">
              <a:solidFill>
                <a:prstClr val="black"/>
              </a:solidFill>
              <a:latin typeface="Eurostile"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a:p>
        </p:txBody>
      </p:sp>
      <p:sp>
        <p:nvSpPr>
          <p:cNvPr id="2" name="Date Placeholder 1"/>
          <p:cNvSpPr>
            <a:spLocks noGrp="1"/>
          </p:cNvSpPr>
          <p:nvPr>
            <p:ph type="dt" idx="10"/>
          </p:nvPr>
        </p:nvSpPr>
        <p:spPr/>
        <p:txBody>
          <a:bodyPr/>
          <a:lstStyle/>
          <a:p>
            <a:fld id="{DF67D7BC-B5FB-4E28-8697-94AC75EECB96}"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328301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xfrm>
            <a:off x="-214313" y="809625"/>
            <a:ext cx="7189788" cy="4044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300" dirty="0"/>
              <a:t>The description above is how a court would decide on whether an intervention was lawful or not</a:t>
            </a:r>
            <a:endParaRPr lang="en-GB" altLang="en-US" dirty="0"/>
          </a:p>
        </p:txBody>
      </p:sp>
      <p:sp>
        <p:nvSpPr>
          <p:cNvPr id="2" name="Date Placeholder 1"/>
          <p:cNvSpPr>
            <a:spLocks noGrp="1"/>
          </p:cNvSpPr>
          <p:nvPr>
            <p:ph type="dt" idx="10"/>
          </p:nvPr>
        </p:nvSpPr>
        <p:spPr/>
        <p:txBody>
          <a:bodyPr/>
          <a:lstStyle/>
          <a:p>
            <a:fld id="{176315F7-33CD-4C6B-B3B1-08F02BEBC3AC}"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608969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xfrm>
            <a:off x="-214313" y="809625"/>
            <a:ext cx="7189788" cy="4044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300" dirty="0"/>
              <a:t>Give example of someone running in front of a bus!</a:t>
            </a:r>
          </a:p>
          <a:p>
            <a:pPr lvl="0"/>
            <a:r>
              <a:rPr lang="en-GB" sz="1300" dirty="0"/>
              <a:t>So if you grabbed someone as they were ABOUT to step in front of SPEEDING Bus, and you injured them by doing so – Let’s say you popped their shoulder out by the force you pulled them back, would the force you used be likely to be deemed as REASONABLE?</a:t>
            </a:r>
          </a:p>
          <a:p>
            <a:pPr lvl="0"/>
            <a:r>
              <a:rPr lang="en-GB" sz="1300" dirty="0"/>
              <a:t>ABSOLUTELY! You STOPPED them from being hit by a bus! And likely being killed!</a:t>
            </a:r>
          </a:p>
          <a:p>
            <a:pPr eaLnBrk="1" hangingPunct="1">
              <a:spcBef>
                <a:spcPct val="0"/>
              </a:spcBef>
            </a:pPr>
            <a:endParaRPr lang="en-GB" altLang="en-US" dirty="0"/>
          </a:p>
        </p:txBody>
      </p:sp>
      <p:sp>
        <p:nvSpPr>
          <p:cNvPr id="2" name="Date Placeholder 1"/>
          <p:cNvSpPr>
            <a:spLocks noGrp="1"/>
          </p:cNvSpPr>
          <p:nvPr>
            <p:ph type="dt" idx="10"/>
          </p:nvPr>
        </p:nvSpPr>
        <p:spPr/>
        <p:txBody>
          <a:bodyPr/>
          <a:lstStyle/>
          <a:p>
            <a:fld id="{6DDD6689-D115-4606-9CAF-97528DBFC5DA}"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2760241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xfrm>
            <a:off x="-214313" y="809625"/>
            <a:ext cx="7189788" cy="4044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75299">
              <a:spcBef>
                <a:spcPct val="0"/>
              </a:spcBef>
              <a:defRPr/>
            </a:pPr>
            <a:r>
              <a:rPr lang="en-GB" sz="1300" dirty="0"/>
              <a:t>Convey ‘</a:t>
            </a:r>
            <a:r>
              <a:rPr lang="en-GB" sz="1300" b="1" u="sng" dirty="0"/>
              <a:t>best practice’</a:t>
            </a:r>
            <a:r>
              <a:rPr lang="en-GB" sz="1300" dirty="0"/>
              <a:t> as being MINIMUM force, rather than just reasonable force.</a:t>
            </a:r>
          </a:p>
          <a:p>
            <a:pPr eaLnBrk="1" hangingPunct="1">
              <a:spcBef>
                <a:spcPct val="0"/>
              </a:spcBef>
            </a:pPr>
            <a:endParaRPr lang="en-GB" altLang="en-US" dirty="0"/>
          </a:p>
        </p:txBody>
      </p:sp>
      <p:sp>
        <p:nvSpPr>
          <p:cNvPr id="2" name="Date Placeholder 1"/>
          <p:cNvSpPr>
            <a:spLocks noGrp="1"/>
          </p:cNvSpPr>
          <p:nvPr>
            <p:ph type="dt" idx="10"/>
          </p:nvPr>
        </p:nvSpPr>
        <p:spPr/>
        <p:txBody>
          <a:bodyPr/>
          <a:lstStyle/>
          <a:p>
            <a:fld id="{F898C974-8566-4C4A-BABB-BF60EE0E4A1A}"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622164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4B708CE8-1084-469A-BB6A-DDC33A6D041E}" type="slidenum">
              <a:rPr lang="en-GB" altLang="en-US">
                <a:solidFill>
                  <a:prstClr val="black"/>
                </a:solidFill>
                <a:latin typeface="Eurostile" pitchFamily="34" charset="0"/>
              </a:rPr>
              <a:pPr eaLnBrk="1" hangingPunct="1">
                <a:spcBef>
                  <a:spcPct val="0"/>
                </a:spcBef>
              </a:pPr>
              <a:t>41</a:t>
            </a:fld>
            <a:endParaRPr lang="en-GB" altLang="en-US">
              <a:solidFill>
                <a:prstClr val="black"/>
              </a:solidFill>
              <a:latin typeface="Eurostile"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a:p>
        </p:txBody>
      </p:sp>
      <p:sp>
        <p:nvSpPr>
          <p:cNvPr id="2" name="Date Placeholder 1"/>
          <p:cNvSpPr>
            <a:spLocks noGrp="1"/>
          </p:cNvSpPr>
          <p:nvPr>
            <p:ph type="dt" idx="10"/>
          </p:nvPr>
        </p:nvSpPr>
        <p:spPr/>
        <p:txBody>
          <a:bodyPr/>
          <a:lstStyle/>
          <a:p>
            <a:fld id="{A9F8BD1A-92D6-4A98-8BD5-FD6E21AC2E12}"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2209177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xfrm>
            <a:off x="-214313" y="809625"/>
            <a:ext cx="7189788" cy="4044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75299">
              <a:spcBef>
                <a:spcPct val="0"/>
              </a:spcBef>
              <a:defRPr/>
            </a:pPr>
            <a:r>
              <a:rPr lang="en-GB" sz="1300" dirty="0"/>
              <a:t>Let’s think back to our BUS example!</a:t>
            </a:r>
          </a:p>
          <a:p>
            <a:pPr eaLnBrk="1" hangingPunct="1">
              <a:spcBef>
                <a:spcPct val="0"/>
              </a:spcBef>
            </a:pPr>
            <a:endParaRPr lang="en-GB" altLang="en-US" dirty="0"/>
          </a:p>
        </p:txBody>
      </p:sp>
      <p:sp>
        <p:nvSpPr>
          <p:cNvPr id="2" name="Date Placeholder 1"/>
          <p:cNvSpPr>
            <a:spLocks noGrp="1"/>
          </p:cNvSpPr>
          <p:nvPr>
            <p:ph type="dt" idx="10"/>
          </p:nvPr>
        </p:nvSpPr>
        <p:spPr/>
        <p:txBody>
          <a:bodyPr/>
          <a:lstStyle/>
          <a:p>
            <a:fld id="{5F1D0391-21C7-46E4-ADA6-A15F4454D0F9}"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198417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Ensure the group understands REASONABLE &amp; PROPORTIONATE</a:t>
            </a:r>
            <a:endParaRPr lang="en-GB" sz="1300" dirty="0"/>
          </a:p>
          <a:p>
            <a:pPr lvl="0"/>
            <a:r>
              <a:rPr lang="en-US" sz="1300" dirty="0"/>
              <a:t>Also make the point that their </a:t>
            </a:r>
            <a:r>
              <a:rPr lang="en-US" sz="1300" b="1" dirty="0"/>
              <a:t>LEGAL DEFENCE</a:t>
            </a:r>
            <a:r>
              <a:rPr lang="en-US" sz="1300" dirty="0"/>
              <a:t> would be judged on being able to demonstrate that they used physical intervention due to the consequences they were trying to prevent! Having a mindset of PREVENTING CONSEQUENCES would ensure that they did not fall into the trap of FORCING COMPLAINCE and their intervention potentially being unlawful.</a:t>
            </a:r>
            <a:endParaRPr lang="en-GB" sz="1300" dirty="0"/>
          </a:p>
          <a:p>
            <a:endParaRPr lang="en-GB" dirty="0"/>
          </a:p>
        </p:txBody>
      </p:sp>
      <p:sp>
        <p:nvSpPr>
          <p:cNvPr id="4" name="Slide Number Placeholder 3"/>
          <p:cNvSpPr>
            <a:spLocks noGrp="1"/>
          </p:cNvSpPr>
          <p:nvPr>
            <p:ph type="sldNum" sz="quarter" idx="10"/>
          </p:nvPr>
        </p:nvSpPr>
        <p:spPr/>
        <p:txBody>
          <a:bodyPr/>
          <a:lstStyle/>
          <a:p>
            <a:pPr>
              <a:defRPr/>
            </a:pPr>
            <a:fld id="{16E54B31-439D-4E54-A123-1D34A1D0017E}" type="slidenum">
              <a:rPr lang="en-GB" altLang="en-US" smtClean="0">
                <a:solidFill>
                  <a:prstClr val="black"/>
                </a:solidFill>
              </a:rPr>
              <a:pPr>
                <a:defRPr/>
              </a:pPr>
              <a:t>5</a:t>
            </a:fld>
            <a:endParaRPr lang="en-GB" altLang="en-US">
              <a:solidFill>
                <a:prstClr val="black"/>
              </a:solidFill>
            </a:endParaRPr>
          </a:p>
        </p:txBody>
      </p:sp>
      <p:sp>
        <p:nvSpPr>
          <p:cNvPr id="5" name="Date Placeholder 4"/>
          <p:cNvSpPr>
            <a:spLocks noGrp="1"/>
          </p:cNvSpPr>
          <p:nvPr>
            <p:ph type="dt" idx="11"/>
          </p:nvPr>
        </p:nvSpPr>
        <p:spPr/>
        <p:txBody>
          <a:bodyPr/>
          <a:lstStyle/>
          <a:p>
            <a:fld id="{21E8FB34-F96E-4326-B343-FCDF01EDAB5A}"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25808025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4B708CE8-1084-469A-BB6A-DDC33A6D041E}" type="slidenum">
              <a:rPr lang="en-GB" altLang="en-US">
                <a:solidFill>
                  <a:prstClr val="black"/>
                </a:solidFill>
                <a:latin typeface="Eurostile" pitchFamily="34" charset="0"/>
              </a:rPr>
              <a:pPr eaLnBrk="1" hangingPunct="1">
                <a:spcBef>
                  <a:spcPct val="0"/>
                </a:spcBef>
              </a:pPr>
              <a:t>43</a:t>
            </a:fld>
            <a:endParaRPr lang="en-GB" altLang="en-US">
              <a:solidFill>
                <a:prstClr val="black"/>
              </a:solidFill>
              <a:latin typeface="Eurostile"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a:p>
        </p:txBody>
      </p:sp>
      <p:sp>
        <p:nvSpPr>
          <p:cNvPr id="2" name="Date Placeholder 1"/>
          <p:cNvSpPr>
            <a:spLocks noGrp="1"/>
          </p:cNvSpPr>
          <p:nvPr>
            <p:ph type="dt" idx="10"/>
          </p:nvPr>
        </p:nvSpPr>
        <p:spPr/>
        <p:txBody>
          <a:bodyPr/>
          <a:lstStyle/>
          <a:p>
            <a:fld id="{D257DBF0-B3F5-49CE-BED8-4C32506F976A}"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8889989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xfrm>
            <a:off x="-214313" y="809625"/>
            <a:ext cx="7189788" cy="4044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 name="Date Placeholder 1"/>
          <p:cNvSpPr>
            <a:spLocks noGrp="1"/>
          </p:cNvSpPr>
          <p:nvPr>
            <p:ph type="dt" idx="10"/>
          </p:nvPr>
        </p:nvSpPr>
        <p:spPr/>
        <p:txBody>
          <a:bodyPr/>
          <a:lstStyle/>
          <a:p>
            <a:fld id="{19549FE9-2488-405C-B1FD-726FD25345FC}"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924312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4B708CE8-1084-469A-BB6A-DDC33A6D041E}" type="slidenum">
              <a:rPr lang="en-GB" altLang="en-US">
                <a:solidFill>
                  <a:prstClr val="black"/>
                </a:solidFill>
                <a:latin typeface="Eurostile" pitchFamily="34" charset="0"/>
              </a:rPr>
              <a:pPr eaLnBrk="1" hangingPunct="1">
                <a:spcBef>
                  <a:spcPct val="0"/>
                </a:spcBef>
              </a:pPr>
              <a:t>45</a:t>
            </a:fld>
            <a:endParaRPr lang="en-GB" altLang="en-US">
              <a:solidFill>
                <a:prstClr val="black"/>
              </a:solidFill>
              <a:latin typeface="Eurostile"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a:p>
        </p:txBody>
      </p:sp>
      <p:sp>
        <p:nvSpPr>
          <p:cNvPr id="2" name="Date Placeholder 1"/>
          <p:cNvSpPr>
            <a:spLocks noGrp="1"/>
          </p:cNvSpPr>
          <p:nvPr>
            <p:ph type="dt" idx="10"/>
          </p:nvPr>
        </p:nvSpPr>
        <p:spPr/>
        <p:txBody>
          <a:bodyPr/>
          <a:lstStyle/>
          <a:p>
            <a:fld id="{3C7408EC-BE83-4068-821C-8F00FF4F8A64}"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988130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xfrm>
            <a:off x="-214313" y="809625"/>
            <a:ext cx="7189788" cy="4044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300" dirty="0"/>
              <a:t>Describes your honest beliefs based on the information available to you at the time and your knowledge of the person </a:t>
            </a:r>
          </a:p>
          <a:p>
            <a:r>
              <a:rPr lang="en-GB" sz="1300" dirty="0"/>
              <a:t>That you believed that if you DIDN’T act then a GREATER HARM would occur</a:t>
            </a:r>
            <a:endParaRPr lang="en-GB" altLang="en-US" dirty="0"/>
          </a:p>
        </p:txBody>
      </p:sp>
      <p:sp>
        <p:nvSpPr>
          <p:cNvPr id="2" name="Date Placeholder 1"/>
          <p:cNvSpPr>
            <a:spLocks noGrp="1"/>
          </p:cNvSpPr>
          <p:nvPr>
            <p:ph type="dt" idx="10"/>
          </p:nvPr>
        </p:nvSpPr>
        <p:spPr/>
        <p:txBody>
          <a:bodyPr/>
          <a:lstStyle/>
          <a:p>
            <a:fld id="{7B3CAC19-62C8-45CE-9D1F-61442111DD22}"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2574638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xfrm>
            <a:off x="-214313" y="809625"/>
            <a:ext cx="7189788" cy="4044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300" dirty="0"/>
              <a:t>Re-emphasise points from earlier</a:t>
            </a:r>
            <a:endParaRPr lang="en-GB" altLang="en-US" dirty="0"/>
          </a:p>
        </p:txBody>
      </p:sp>
      <p:sp>
        <p:nvSpPr>
          <p:cNvPr id="2" name="Date Placeholder 1"/>
          <p:cNvSpPr>
            <a:spLocks noGrp="1"/>
          </p:cNvSpPr>
          <p:nvPr>
            <p:ph type="dt" idx="10"/>
          </p:nvPr>
        </p:nvSpPr>
        <p:spPr/>
        <p:txBody>
          <a:bodyPr/>
          <a:lstStyle/>
          <a:p>
            <a:fld id="{80D1E2F3-B107-4553-A524-E636ADDC7678}"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9722046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6E1BB6DE-0002-4F70-AF0F-E1027FA8D458}" type="slidenum">
              <a:rPr lang="en-GB" altLang="en-US">
                <a:solidFill>
                  <a:prstClr val="black"/>
                </a:solidFill>
                <a:latin typeface="Eurostile" pitchFamily="34" charset="0"/>
              </a:rPr>
              <a:pPr eaLnBrk="1" hangingPunct="1">
                <a:spcBef>
                  <a:spcPct val="0"/>
                </a:spcBef>
              </a:pPr>
              <a:t>48</a:t>
            </a:fld>
            <a:endParaRPr lang="en-GB" altLang="en-US">
              <a:solidFill>
                <a:prstClr val="black"/>
              </a:solidFill>
              <a:latin typeface="Eurostile"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baseline="0" dirty="0"/>
          </a:p>
        </p:txBody>
      </p:sp>
      <p:sp>
        <p:nvSpPr>
          <p:cNvPr id="2" name="Date Placeholder 1"/>
          <p:cNvSpPr>
            <a:spLocks noGrp="1"/>
          </p:cNvSpPr>
          <p:nvPr>
            <p:ph type="dt" idx="10"/>
          </p:nvPr>
        </p:nvSpPr>
        <p:spPr/>
        <p:txBody>
          <a:bodyPr/>
          <a:lstStyle/>
          <a:p>
            <a:fld id="{C59707BA-5891-48FA-9E48-6A4EA1AD4727}"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35115715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35E950CD-2E22-4D16-B97B-82BCFD080DF3}" type="slidenum">
              <a:rPr lang="en-GB" altLang="en-US">
                <a:solidFill>
                  <a:prstClr val="black"/>
                </a:solidFill>
                <a:latin typeface="Eurostile" pitchFamily="34" charset="0"/>
              </a:rPr>
              <a:pPr eaLnBrk="1" hangingPunct="1">
                <a:spcBef>
                  <a:spcPct val="0"/>
                </a:spcBef>
              </a:pPr>
              <a:t>49</a:t>
            </a:fld>
            <a:endParaRPr lang="en-GB" altLang="en-US">
              <a:solidFill>
                <a:prstClr val="black"/>
              </a:solidFill>
              <a:latin typeface="Eurostile"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defTabSz="975299">
              <a:defRPr/>
            </a:pPr>
            <a:r>
              <a:rPr lang="en-GB" sz="1300" dirty="0"/>
              <a:t>The following slide is the </a:t>
            </a:r>
            <a:r>
              <a:rPr lang="en-GB" sz="1300" dirty="0" err="1"/>
              <a:t>DoH</a:t>
            </a:r>
            <a:r>
              <a:rPr lang="en-GB" sz="1300" dirty="0"/>
              <a:t> (Department of Health) definition.</a:t>
            </a:r>
          </a:p>
          <a:p>
            <a:pPr eaLnBrk="1" hangingPunct="1"/>
            <a:endParaRPr lang="en-US" altLang="en-US" dirty="0"/>
          </a:p>
        </p:txBody>
      </p:sp>
      <p:sp>
        <p:nvSpPr>
          <p:cNvPr id="2" name="Date Placeholder 1"/>
          <p:cNvSpPr>
            <a:spLocks noGrp="1"/>
          </p:cNvSpPr>
          <p:nvPr>
            <p:ph type="dt" idx="10"/>
          </p:nvPr>
        </p:nvSpPr>
        <p:spPr/>
        <p:txBody>
          <a:bodyPr/>
          <a:lstStyle/>
          <a:p>
            <a:fld id="{D9F5B920-2363-444E-B9FD-B4A11FA482ED}"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706726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35E950CD-2E22-4D16-B97B-82BCFD080DF3}" type="slidenum">
              <a:rPr lang="en-GB" altLang="en-US">
                <a:solidFill>
                  <a:prstClr val="black"/>
                </a:solidFill>
                <a:latin typeface="Eurostile" pitchFamily="34" charset="0"/>
              </a:rPr>
              <a:pPr eaLnBrk="1" hangingPunct="1">
                <a:spcBef>
                  <a:spcPct val="0"/>
                </a:spcBef>
              </a:pPr>
              <a:t>50</a:t>
            </a:fld>
            <a:endParaRPr lang="en-GB" altLang="en-US">
              <a:solidFill>
                <a:prstClr val="black"/>
              </a:solidFill>
              <a:latin typeface="Eurostile"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lvl="0"/>
            <a:endParaRPr lang="en-US" altLang="en-US" dirty="0"/>
          </a:p>
        </p:txBody>
      </p:sp>
      <p:sp>
        <p:nvSpPr>
          <p:cNvPr id="2" name="Date Placeholder 1"/>
          <p:cNvSpPr>
            <a:spLocks noGrp="1"/>
          </p:cNvSpPr>
          <p:nvPr>
            <p:ph type="dt" idx="10"/>
          </p:nvPr>
        </p:nvSpPr>
        <p:spPr/>
        <p:txBody>
          <a:bodyPr/>
          <a:lstStyle/>
          <a:p>
            <a:fld id="{AC5E1BBC-FC56-4F91-AFEA-91C9F35C1A1F}"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647532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35E950CD-2E22-4D16-B97B-82BCFD080DF3}" type="slidenum">
              <a:rPr lang="en-GB" altLang="en-US">
                <a:latin typeface="Eurostile" pitchFamily="34" charset="0"/>
              </a:rPr>
              <a:pPr eaLnBrk="1" hangingPunct="1">
                <a:spcBef>
                  <a:spcPct val="0"/>
                </a:spcBef>
              </a:pPr>
              <a:t>51</a:t>
            </a:fld>
            <a:endParaRPr lang="en-GB" altLang="en-US">
              <a:latin typeface="Eurostile"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dirty="0"/>
              <a:t>Actual is marks, bruises, scratches, minor cuts</a:t>
            </a:r>
          </a:p>
          <a:p>
            <a:pPr eaLnBrk="1" hangingPunct="1"/>
            <a:endParaRPr lang="en-US" altLang="en-US" dirty="0"/>
          </a:p>
          <a:p>
            <a:pPr eaLnBrk="1" hangingPunct="1"/>
            <a:r>
              <a:rPr lang="en-US" altLang="en-US" dirty="0"/>
              <a:t>Grievous is</a:t>
            </a:r>
            <a:r>
              <a:rPr lang="en-US" altLang="en-US" baseline="0" dirty="0"/>
              <a:t> broken bones, broken teeth and cuts that bleed!</a:t>
            </a:r>
          </a:p>
          <a:p>
            <a:pPr eaLnBrk="1" hangingPunct="1"/>
            <a:endParaRPr lang="en-US" altLang="en-US" baseline="0" dirty="0"/>
          </a:p>
          <a:p>
            <a:pPr eaLnBrk="1" hangingPunct="1"/>
            <a:r>
              <a:rPr lang="en-US" altLang="en-US" baseline="0" dirty="0"/>
              <a:t>Case law: at least 1 drop of blood falls outside the body!</a:t>
            </a:r>
            <a:endParaRPr lang="en-US" altLang="en-US" dirty="0"/>
          </a:p>
        </p:txBody>
      </p:sp>
    </p:spTree>
    <p:extLst>
      <p:ext uri="{BB962C8B-B14F-4D97-AF65-F5344CB8AC3E}">
        <p14:creationId xmlns:p14="http://schemas.microsoft.com/office/powerpoint/2010/main" val="925056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xfrm>
            <a:off x="123825" y="757238"/>
            <a:ext cx="6727825" cy="37846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extLst>
      <p:ext uri="{BB962C8B-B14F-4D97-AF65-F5344CB8AC3E}">
        <p14:creationId xmlns:p14="http://schemas.microsoft.com/office/powerpoint/2010/main" val="916813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300" dirty="0"/>
              <a:t>So their role is to keep people SAFE! </a:t>
            </a:r>
          </a:p>
          <a:p>
            <a:r>
              <a:rPr lang="en-GB" sz="1300" dirty="0"/>
              <a:t> </a:t>
            </a:r>
          </a:p>
          <a:p>
            <a:pPr lvl="0"/>
            <a:r>
              <a:rPr lang="en-GB" sz="1300" dirty="0"/>
              <a:t>One of the things that we often see is people NOT Understanding the issue of using Physical intervention to FORCE COMPLIANCE which is likely to be illegal! You could be committing either assault or battery or both!</a:t>
            </a:r>
          </a:p>
          <a:p>
            <a:pPr eaLnBrk="1" hangingPunct="1">
              <a:spcBef>
                <a:spcPct val="0"/>
              </a:spcBef>
            </a:pPr>
            <a:endParaRPr lang="en-GB" altLang="en-US" dirty="0"/>
          </a:p>
        </p:txBody>
      </p:sp>
      <p:sp>
        <p:nvSpPr>
          <p:cNvPr id="2" name="Date Placeholder 1"/>
          <p:cNvSpPr>
            <a:spLocks noGrp="1"/>
          </p:cNvSpPr>
          <p:nvPr>
            <p:ph type="dt" idx="10"/>
          </p:nvPr>
        </p:nvSpPr>
        <p:spPr/>
        <p:txBody>
          <a:bodyPr/>
          <a:lstStyle/>
          <a:p>
            <a:fld id="{B9795063-86C3-47E4-89A9-F426067553AC}"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6709881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35E950CD-2E22-4D16-B97B-82BCFD080DF3}" type="slidenum">
              <a:rPr lang="en-GB" altLang="en-US">
                <a:latin typeface="Eurostile" pitchFamily="34" charset="0"/>
              </a:rPr>
              <a:pPr eaLnBrk="1" hangingPunct="1">
                <a:spcBef>
                  <a:spcPct val="0"/>
                </a:spcBef>
              </a:pPr>
              <a:t>53</a:t>
            </a:fld>
            <a:endParaRPr lang="en-GB" altLang="en-US">
              <a:latin typeface="Eurostile"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dirty="0"/>
              <a:t>Actual is marks, bruises, scratches, minor cuts</a:t>
            </a:r>
          </a:p>
          <a:p>
            <a:pPr eaLnBrk="1" hangingPunct="1"/>
            <a:endParaRPr lang="en-US" altLang="en-US" dirty="0"/>
          </a:p>
          <a:p>
            <a:pPr eaLnBrk="1" hangingPunct="1"/>
            <a:r>
              <a:rPr lang="en-US" altLang="en-US" dirty="0"/>
              <a:t>Grievous is</a:t>
            </a:r>
            <a:r>
              <a:rPr lang="en-US" altLang="en-US" baseline="0" dirty="0"/>
              <a:t> broken bones, broken teeth and cuts that bleed!</a:t>
            </a:r>
          </a:p>
          <a:p>
            <a:pPr eaLnBrk="1" hangingPunct="1"/>
            <a:endParaRPr lang="en-US" altLang="en-US" baseline="0" dirty="0"/>
          </a:p>
          <a:p>
            <a:pPr eaLnBrk="1" hangingPunct="1"/>
            <a:r>
              <a:rPr lang="en-US" altLang="en-US" baseline="0" dirty="0"/>
              <a:t>Case law: at least 1 drop of blood falls outside the body!</a:t>
            </a:r>
            <a:endParaRPr lang="en-US" altLang="en-US" dirty="0"/>
          </a:p>
        </p:txBody>
      </p:sp>
    </p:spTree>
    <p:extLst>
      <p:ext uri="{BB962C8B-B14F-4D97-AF65-F5344CB8AC3E}">
        <p14:creationId xmlns:p14="http://schemas.microsoft.com/office/powerpoint/2010/main" val="17028931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35E950CD-2E22-4D16-B97B-82BCFD080DF3}" type="slidenum">
              <a:rPr lang="en-GB" altLang="en-US">
                <a:solidFill>
                  <a:prstClr val="black"/>
                </a:solidFill>
                <a:latin typeface="Eurostile" pitchFamily="34" charset="0"/>
              </a:rPr>
              <a:pPr eaLnBrk="1" hangingPunct="1">
                <a:spcBef>
                  <a:spcPct val="0"/>
                </a:spcBef>
              </a:pPr>
              <a:t>54</a:t>
            </a:fld>
            <a:endParaRPr lang="en-GB" altLang="en-US">
              <a:solidFill>
                <a:prstClr val="black"/>
              </a:solidFill>
              <a:latin typeface="Eurostile"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lvl="0"/>
            <a:r>
              <a:rPr lang="en-US" sz="1300" b="1" dirty="0"/>
              <a:t>Actual Harm</a:t>
            </a:r>
            <a:r>
              <a:rPr lang="en-US" sz="1300" dirty="0"/>
              <a:t> is marks, bruises, scratches, minor cuts</a:t>
            </a:r>
            <a:endParaRPr lang="en-GB" sz="1300" dirty="0"/>
          </a:p>
          <a:p>
            <a:r>
              <a:rPr lang="en-US" sz="1300" b="1" dirty="0"/>
              <a:t>Grievous Harm</a:t>
            </a:r>
            <a:r>
              <a:rPr lang="en-US" sz="1300" dirty="0"/>
              <a:t> is broken bones, broken teeth and cuts that bleed!</a:t>
            </a:r>
            <a:r>
              <a:rPr lang="en-GB" sz="1300" dirty="0"/>
              <a:t> - </a:t>
            </a:r>
            <a:r>
              <a:rPr lang="en-US" sz="1300" b="1" dirty="0"/>
              <a:t>Case law:</a:t>
            </a:r>
            <a:r>
              <a:rPr lang="en-US" sz="1300" dirty="0"/>
              <a:t> ‘at least 1 drop of blood falls outside the body!</a:t>
            </a:r>
            <a:endParaRPr lang="en-US" altLang="en-US" dirty="0"/>
          </a:p>
        </p:txBody>
      </p:sp>
      <p:sp>
        <p:nvSpPr>
          <p:cNvPr id="2" name="Date Placeholder 1"/>
          <p:cNvSpPr>
            <a:spLocks noGrp="1"/>
          </p:cNvSpPr>
          <p:nvPr>
            <p:ph type="dt" idx="10"/>
          </p:nvPr>
        </p:nvSpPr>
        <p:spPr/>
        <p:txBody>
          <a:bodyPr/>
          <a:lstStyle/>
          <a:p>
            <a:fld id="{AC5E1BBC-FC56-4F91-AFEA-91C9F35C1A1F}"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2274392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6E1BB6DE-0002-4F70-AF0F-E1027FA8D458}" type="slidenum">
              <a:rPr lang="en-GB" altLang="en-US">
                <a:solidFill>
                  <a:prstClr val="black"/>
                </a:solidFill>
                <a:latin typeface="Eurostile" pitchFamily="34" charset="0"/>
              </a:rPr>
              <a:pPr eaLnBrk="1" hangingPunct="1">
                <a:spcBef>
                  <a:spcPct val="0"/>
                </a:spcBef>
              </a:pPr>
              <a:t>55</a:t>
            </a:fld>
            <a:endParaRPr lang="en-GB" altLang="en-US">
              <a:solidFill>
                <a:prstClr val="black"/>
              </a:solidFill>
              <a:latin typeface="Eurostile"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baseline="0" dirty="0"/>
          </a:p>
        </p:txBody>
      </p:sp>
      <p:sp>
        <p:nvSpPr>
          <p:cNvPr id="2" name="Date Placeholder 1"/>
          <p:cNvSpPr>
            <a:spLocks noGrp="1"/>
          </p:cNvSpPr>
          <p:nvPr>
            <p:ph type="dt" idx="10"/>
          </p:nvPr>
        </p:nvSpPr>
        <p:spPr/>
        <p:txBody>
          <a:bodyPr/>
          <a:lstStyle/>
          <a:p>
            <a:fld id="{C59707BA-5891-48FA-9E48-6A4EA1AD4727}"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096018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6E1BB6DE-0002-4F70-AF0F-E1027FA8D458}" type="slidenum">
              <a:rPr lang="en-GB" altLang="en-US">
                <a:latin typeface="Eurostile" pitchFamily="34" charset="0"/>
              </a:rPr>
              <a:pPr eaLnBrk="1" hangingPunct="1">
                <a:spcBef>
                  <a:spcPct val="0"/>
                </a:spcBef>
              </a:pPr>
              <a:t>56</a:t>
            </a:fld>
            <a:endParaRPr lang="en-GB" altLang="en-US">
              <a:latin typeface="Eurostile"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GB" sz="1300" dirty="0"/>
              <a:t>A person to whom this section applies may use such force as is reasonable in the circumstances for the purpose of preventing a pupil from doing (or continuing to do) any of the following.</a:t>
            </a:r>
            <a:endParaRPr lang="en-US" altLang="en-US" baseline="0" dirty="0"/>
          </a:p>
        </p:txBody>
      </p:sp>
    </p:spTree>
    <p:extLst>
      <p:ext uri="{BB962C8B-B14F-4D97-AF65-F5344CB8AC3E}">
        <p14:creationId xmlns:p14="http://schemas.microsoft.com/office/powerpoint/2010/main" val="10126558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6E1BB6DE-0002-4F70-AF0F-E1027FA8D458}" type="slidenum">
              <a:rPr lang="en-GB" altLang="en-US">
                <a:latin typeface="Eurostile" pitchFamily="34" charset="0"/>
              </a:rPr>
              <a:pPr eaLnBrk="1" hangingPunct="1">
                <a:spcBef>
                  <a:spcPct val="0"/>
                </a:spcBef>
              </a:pPr>
              <a:t>57</a:t>
            </a:fld>
            <a:endParaRPr lang="en-GB" altLang="en-US">
              <a:latin typeface="Eurostile"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dirty="0"/>
          </a:p>
          <a:p>
            <a:pPr eaLnBrk="1" hangingPunct="1"/>
            <a:endParaRPr lang="en-US" altLang="en-US" baseline="0" dirty="0"/>
          </a:p>
        </p:txBody>
      </p:sp>
    </p:spTree>
    <p:extLst>
      <p:ext uri="{BB962C8B-B14F-4D97-AF65-F5344CB8AC3E}">
        <p14:creationId xmlns:p14="http://schemas.microsoft.com/office/powerpoint/2010/main" val="23298349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300" dirty="0"/>
              <a:t>This slide and the next two slides are used for a quick recap before asking if there are any questions</a:t>
            </a:r>
          </a:p>
        </p:txBody>
      </p:sp>
      <p:sp>
        <p:nvSpPr>
          <p:cNvPr id="4" name="Slide Number Placeholder 3"/>
          <p:cNvSpPr>
            <a:spLocks noGrp="1"/>
          </p:cNvSpPr>
          <p:nvPr>
            <p:ph type="sldNum" sz="quarter" idx="10"/>
          </p:nvPr>
        </p:nvSpPr>
        <p:spPr/>
        <p:txBody>
          <a:bodyPr/>
          <a:lstStyle/>
          <a:p>
            <a:pPr>
              <a:defRPr/>
            </a:pPr>
            <a:fld id="{16E54B31-439D-4E54-A123-1D34A1D0017E}" type="slidenum">
              <a:rPr lang="en-GB" altLang="en-US" smtClean="0">
                <a:solidFill>
                  <a:prstClr val="black"/>
                </a:solidFill>
              </a:rPr>
              <a:pPr>
                <a:defRPr/>
              </a:pPr>
              <a:t>58</a:t>
            </a:fld>
            <a:endParaRPr lang="en-GB" altLang="en-US">
              <a:solidFill>
                <a:prstClr val="black"/>
              </a:solidFill>
            </a:endParaRPr>
          </a:p>
        </p:txBody>
      </p:sp>
      <p:sp>
        <p:nvSpPr>
          <p:cNvPr id="5" name="Date Placeholder 4"/>
          <p:cNvSpPr>
            <a:spLocks noGrp="1"/>
          </p:cNvSpPr>
          <p:nvPr>
            <p:ph type="dt" idx="11"/>
          </p:nvPr>
        </p:nvSpPr>
        <p:spPr/>
        <p:txBody>
          <a:bodyPr/>
          <a:lstStyle/>
          <a:p>
            <a:fld id="{47D3AD79-4D79-4F3F-9328-4EABC57B028D}"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586831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6E54B31-439D-4E54-A123-1D34A1D0017E}" type="slidenum">
              <a:rPr lang="en-GB" altLang="en-US" smtClean="0">
                <a:solidFill>
                  <a:prstClr val="black"/>
                </a:solidFill>
              </a:rPr>
              <a:pPr>
                <a:defRPr/>
              </a:pPr>
              <a:t>59</a:t>
            </a:fld>
            <a:endParaRPr lang="en-GB" altLang="en-US">
              <a:solidFill>
                <a:prstClr val="black"/>
              </a:solidFill>
            </a:endParaRPr>
          </a:p>
        </p:txBody>
      </p:sp>
      <p:sp>
        <p:nvSpPr>
          <p:cNvPr id="5" name="Date Placeholder 4"/>
          <p:cNvSpPr>
            <a:spLocks noGrp="1"/>
          </p:cNvSpPr>
          <p:nvPr>
            <p:ph type="dt" idx="11"/>
          </p:nvPr>
        </p:nvSpPr>
        <p:spPr/>
        <p:txBody>
          <a:bodyPr/>
          <a:lstStyle/>
          <a:p>
            <a:fld id="{529E6768-68E9-47C8-89D4-F82A74066DC7}"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510590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6E54B31-439D-4E54-A123-1D34A1D0017E}" type="slidenum">
              <a:rPr lang="en-GB" altLang="en-US" smtClean="0">
                <a:solidFill>
                  <a:prstClr val="black"/>
                </a:solidFill>
              </a:rPr>
              <a:pPr>
                <a:defRPr/>
              </a:pPr>
              <a:t>60</a:t>
            </a:fld>
            <a:endParaRPr lang="en-GB" altLang="en-US">
              <a:solidFill>
                <a:prstClr val="black"/>
              </a:solidFill>
            </a:endParaRPr>
          </a:p>
        </p:txBody>
      </p:sp>
      <p:sp>
        <p:nvSpPr>
          <p:cNvPr id="5" name="Date Placeholder 4"/>
          <p:cNvSpPr>
            <a:spLocks noGrp="1"/>
          </p:cNvSpPr>
          <p:nvPr>
            <p:ph type="dt" idx="11"/>
          </p:nvPr>
        </p:nvSpPr>
        <p:spPr/>
        <p:txBody>
          <a:bodyPr/>
          <a:lstStyle/>
          <a:p>
            <a:fld id="{DE0C57E5-E96C-491D-B4B9-F8A278A5EB99}"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35478542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anose="02020603050405020304" pitchFamily="18" charset="0"/>
              </a:defRPr>
            </a:lvl1pPr>
            <a:lvl2pPr marL="792430" indent="-304781" eaLnBrk="0" hangingPunct="0">
              <a:spcBef>
                <a:spcPct val="30000"/>
              </a:spcBef>
              <a:defRPr sz="1300">
                <a:solidFill>
                  <a:schemeClr val="tx1"/>
                </a:solidFill>
                <a:latin typeface="Times New Roman" panose="02020603050405020304" pitchFamily="18" charset="0"/>
              </a:defRPr>
            </a:lvl2pPr>
            <a:lvl3pPr marL="1219124" indent="-243825" eaLnBrk="0" hangingPunct="0">
              <a:spcBef>
                <a:spcPct val="30000"/>
              </a:spcBef>
              <a:defRPr sz="1300">
                <a:solidFill>
                  <a:schemeClr val="tx1"/>
                </a:solidFill>
                <a:latin typeface="Times New Roman" panose="02020603050405020304" pitchFamily="18" charset="0"/>
              </a:defRPr>
            </a:lvl3pPr>
            <a:lvl4pPr marL="1706773" indent="-243825" eaLnBrk="0" hangingPunct="0">
              <a:spcBef>
                <a:spcPct val="30000"/>
              </a:spcBef>
              <a:defRPr sz="1300">
                <a:solidFill>
                  <a:schemeClr val="tx1"/>
                </a:solidFill>
                <a:latin typeface="Times New Roman" panose="02020603050405020304" pitchFamily="18" charset="0"/>
              </a:defRPr>
            </a:lvl4pPr>
            <a:lvl5pPr marL="2194423" indent="-243825" eaLnBrk="0" hangingPunct="0">
              <a:spcBef>
                <a:spcPct val="30000"/>
              </a:spcBef>
              <a:defRPr sz="1300">
                <a:solidFill>
                  <a:schemeClr val="tx1"/>
                </a:solidFill>
                <a:latin typeface="Times New Roman" panose="02020603050405020304" pitchFamily="18" charset="0"/>
              </a:defRPr>
            </a:lvl5pPr>
            <a:lvl6pPr marL="2682072" indent="-243825" eaLnBrk="0" fontAlgn="base" hangingPunct="0">
              <a:spcBef>
                <a:spcPct val="30000"/>
              </a:spcBef>
              <a:spcAft>
                <a:spcPct val="0"/>
              </a:spcAft>
              <a:defRPr sz="1300">
                <a:solidFill>
                  <a:schemeClr val="tx1"/>
                </a:solidFill>
                <a:latin typeface="Times New Roman" panose="02020603050405020304" pitchFamily="18" charset="0"/>
              </a:defRPr>
            </a:lvl6pPr>
            <a:lvl7pPr marL="3169722" indent="-243825" eaLnBrk="0" fontAlgn="base" hangingPunct="0">
              <a:spcBef>
                <a:spcPct val="30000"/>
              </a:spcBef>
              <a:spcAft>
                <a:spcPct val="0"/>
              </a:spcAft>
              <a:defRPr sz="1300">
                <a:solidFill>
                  <a:schemeClr val="tx1"/>
                </a:solidFill>
                <a:latin typeface="Times New Roman" panose="02020603050405020304" pitchFamily="18" charset="0"/>
              </a:defRPr>
            </a:lvl7pPr>
            <a:lvl8pPr marL="3657371" indent="-243825" eaLnBrk="0" fontAlgn="base" hangingPunct="0">
              <a:spcBef>
                <a:spcPct val="30000"/>
              </a:spcBef>
              <a:spcAft>
                <a:spcPct val="0"/>
              </a:spcAft>
              <a:defRPr sz="1300">
                <a:solidFill>
                  <a:schemeClr val="tx1"/>
                </a:solidFill>
                <a:latin typeface="Times New Roman" panose="02020603050405020304" pitchFamily="18" charset="0"/>
              </a:defRPr>
            </a:lvl8pPr>
            <a:lvl9pPr marL="4145021" indent="-243825" eaLnBrk="0" fontAlgn="base" hangingPunct="0">
              <a:spcBef>
                <a:spcPct val="30000"/>
              </a:spcBef>
              <a:spcAft>
                <a:spcPct val="0"/>
              </a:spcAft>
              <a:defRPr sz="1300">
                <a:solidFill>
                  <a:schemeClr val="tx1"/>
                </a:solidFill>
                <a:latin typeface="Times New Roman" panose="02020603050405020304" pitchFamily="18" charset="0"/>
              </a:defRPr>
            </a:lvl9pPr>
          </a:lstStyle>
          <a:p>
            <a:pPr eaLnBrk="1" hangingPunct="1">
              <a:spcBef>
                <a:spcPct val="0"/>
              </a:spcBef>
            </a:pPr>
            <a:fld id="{560560AF-7489-438C-B523-3C22CFFEE483}" type="slidenum">
              <a:rPr lang="en-GB" altLang="en-US">
                <a:solidFill>
                  <a:prstClr val="black"/>
                </a:solidFill>
                <a:latin typeface="Eurostile" pitchFamily="34" charset="0"/>
              </a:rPr>
              <a:pPr eaLnBrk="1" hangingPunct="1">
                <a:spcBef>
                  <a:spcPct val="0"/>
                </a:spcBef>
              </a:pPr>
              <a:t>61</a:t>
            </a:fld>
            <a:endParaRPr lang="en-GB" altLang="en-US">
              <a:solidFill>
                <a:prstClr val="black"/>
              </a:solidFill>
              <a:latin typeface="Eurostile" pitchFamily="34"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cs typeface="Arial" panose="020B0604020202020204" pitchFamily="34" charset="0"/>
              </a:rPr>
              <a:t>On the policy there is a form that ask</a:t>
            </a:r>
            <a:r>
              <a:rPr lang="en-GB" altLang="en-US" baseline="0" dirty="0">
                <a:latin typeface="Arial" panose="020B0604020202020204" pitchFamily="34" charset="0"/>
                <a:cs typeface="Arial" panose="020B0604020202020204" pitchFamily="34" charset="0"/>
              </a:rPr>
              <a:t> questions to make a decision around when police should be involved. </a:t>
            </a:r>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If there is an emergency situation involving an RPI then the police can be called. This might be on an individual risk assessment. E.g. A young person is wearing a cast and cannot be held or another health related issue. </a:t>
            </a:r>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Typical behaviours where police are involved are:</a:t>
            </a:r>
          </a:p>
          <a:p>
            <a:pPr eaLnBrk="1" hangingPunct="1"/>
            <a:r>
              <a:rPr lang="en-GB" altLang="en-US" baseline="0" dirty="0">
                <a:latin typeface="Arial" panose="020B0604020202020204" pitchFamily="34" charset="0"/>
                <a:cs typeface="Arial" panose="020B0604020202020204" pitchFamily="34" charset="0"/>
              </a:rPr>
              <a:t>Absent/missing episodes</a:t>
            </a:r>
          </a:p>
          <a:p>
            <a:pPr eaLnBrk="1" hangingPunct="1"/>
            <a:r>
              <a:rPr lang="en-GB" altLang="en-US" baseline="0" dirty="0">
                <a:latin typeface="Arial" panose="020B0604020202020204" pitchFamily="34" charset="0"/>
                <a:cs typeface="Arial" panose="020B0604020202020204" pitchFamily="34" charset="0"/>
              </a:rPr>
              <a:t>Violence on another YP</a:t>
            </a:r>
          </a:p>
          <a:p>
            <a:pPr eaLnBrk="1" hangingPunct="1"/>
            <a:r>
              <a:rPr lang="en-GB" altLang="en-US" baseline="0" dirty="0">
                <a:latin typeface="Arial" panose="020B0604020202020204" pitchFamily="34" charset="0"/>
                <a:cs typeface="Arial" panose="020B0604020202020204" pitchFamily="34" charset="0"/>
              </a:rPr>
              <a:t>Violence on staff </a:t>
            </a:r>
          </a:p>
          <a:p>
            <a:pPr eaLnBrk="1" hangingPunct="1"/>
            <a:r>
              <a:rPr lang="en-GB" altLang="en-US" baseline="0" dirty="0">
                <a:latin typeface="Arial" panose="020B0604020202020204" pitchFamily="34" charset="0"/>
                <a:cs typeface="Arial" panose="020B0604020202020204" pitchFamily="34" charset="0"/>
              </a:rPr>
              <a:t>Criminal damage on the home</a:t>
            </a:r>
          </a:p>
          <a:p>
            <a:pPr eaLnBrk="1" hangingPunct="1"/>
            <a:r>
              <a:rPr lang="en-GB" altLang="en-US" baseline="0" dirty="0">
                <a:latin typeface="Arial" panose="020B0604020202020204" pitchFamily="34" charset="0"/>
                <a:cs typeface="Arial" panose="020B0604020202020204" pitchFamily="34" charset="0"/>
              </a:rPr>
              <a:t>Theft within the home</a:t>
            </a:r>
          </a:p>
          <a:p>
            <a:pPr eaLnBrk="1" hangingPunct="1"/>
            <a:r>
              <a:rPr lang="en-GB" altLang="en-US" baseline="0" dirty="0">
                <a:latin typeface="Arial" panose="020B0604020202020204" pitchFamily="34" charset="0"/>
                <a:cs typeface="Arial" panose="020B0604020202020204" pitchFamily="34" charset="0"/>
              </a:rPr>
              <a:t>Criminal damage to staff cars or property </a:t>
            </a:r>
          </a:p>
          <a:p>
            <a:pPr eaLnBrk="1" hangingPunct="1"/>
            <a:r>
              <a:rPr lang="en-GB" altLang="en-US" baseline="0" dirty="0">
                <a:latin typeface="Arial" panose="020B0604020202020204" pitchFamily="34" charset="0"/>
                <a:cs typeface="Arial" panose="020B0604020202020204" pitchFamily="34" charset="0"/>
              </a:rPr>
              <a:t>Substance misuse </a:t>
            </a:r>
          </a:p>
          <a:p>
            <a:pPr eaLnBrk="1" hangingPunct="1"/>
            <a:r>
              <a:rPr lang="en-GB" altLang="en-US" baseline="0" dirty="0">
                <a:latin typeface="Arial" panose="020B0604020202020204" pitchFamily="34" charset="0"/>
                <a:cs typeface="Arial" panose="020B0604020202020204" pitchFamily="34" charset="0"/>
              </a:rPr>
              <a:t>Hate Crime</a:t>
            </a:r>
          </a:p>
          <a:p>
            <a:pPr eaLnBrk="1" hangingPunct="1"/>
            <a:r>
              <a:rPr lang="en-GB" altLang="en-US" baseline="0" dirty="0">
                <a:latin typeface="Arial" panose="020B0604020202020204" pitchFamily="34" charset="0"/>
                <a:cs typeface="Arial" panose="020B0604020202020204" pitchFamily="34" charset="0"/>
              </a:rPr>
              <a:t>CSE or </a:t>
            </a:r>
            <a:r>
              <a:rPr lang="en-GB" altLang="en-US" baseline="0" dirty="0" err="1">
                <a:latin typeface="Arial" panose="020B0604020202020204" pitchFamily="34" charset="0"/>
                <a:cs typeface="Arial" panose="020B0604020202020204" pitchFamily="34" charset="0"/>
              </a:rPr>
              <a:t>radicalsation</a:t>
            </a:r>
            <a:endParaRPr lang="en-GB" altLang="en-US" baseline="0" dirty="0">
              <a:latin typeface="Arial" panose="020B0604020202020204" pitchFamily="34" charset="0"/>
              <a:cs typeface="Arial" panose="020B0604020202020204" pitchFamily="34" charset="0"/>
            </a:endParaRPr>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This decision should be made by a manager and pre-empted into plans. </a:t>
            </a:r>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Focus on not criminalising the young people. </a:t>
            </a:r>
          </a:p>
          <a:p>
            <a:pPr eaLnBrk="1" hangingPunct="1"/>
            <a:endParaRPr lang="en-GB" altLang="en-US" dirty="0">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endParaRPr lang="en-US">
              <a:solidFill>
                <a:prstClr val="black"/>
              </a:solidFill>
            </a:endParaRPr>
          </a:p>
        </p:txBody>
      </p:sp>
    </p:spTree>
    <p:extLst>
      <p:ext uri="{BB962C8B-B14F-4D97-AF65-F5344CB8AC3E}">
        <p14:creationId xmlns:p14="http://schemas.microsoft.com/office/powerpoint/2010/main" val="4546585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0D7F7-6953-4142-B7AA-C096A15AD011}" type="slidenum">
              <a:rPr lang="en-US" smtClean="0"/>
              <a:t>64</a:t>
            </a:fld>
            <a:endParaRPr lang="en-US"/>
          </a:p>
        </p:txBody>
      </p:sp>
    </p:spTree>
    <p:extLst>
      <p:ext uri="{BB962C8B-B14F-4D97-AF65-F5344CB8AC3E}">
        <p14:creationId xmlns:p14="http://schemas.microsoft.com/office/powerpoint/2010/main" val="13416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300" b="1" dirty="0"/>
              <a:t>QUESTION</a:t>
            </a:r>
            <a:r>
              <a:rPr lang="en-GB" sz="1300" dirty="0"/>
              <a:t> – Ask the group to give some examples of direct physical contact</a:t>
            </a:r>
          </a:p>
          <a:p>
            <a:r>
              <a:rPr lang="en-GB" sz="1300" dirty="0"/>
              <a:t> </a:t>
            </a:r>
          </a:p>
          <a:p>
            <a:pPr lvl="0"/>
            <a:r>
              <a:rPr lang="en-GB" sz="1300" dirty="0"/>
              <a:t>Ensure that you make the point that it can be very low level i.e. TOUCH</a:t>
            </a:r>
          </a:p>
          <a:p>
            <a:pPr eaLnBrk="1" hangingPunct="1">
              <a:spcBef>
                <a:spcPct val="0"/>
              </a:spcBef>
            </a:pPr>
            <a:endParaRPr lang="en-GB" altLang="en-US" dirty="0"/>
          </a:p>
        </p:txBody>
      </p:sp>
      <p:sp>
        <p:nvSpPr>
          <p:cNvPr id="2" name="Date Placeholder 1"/>
          <p:cNvSpPr>
            <a:spLocks noGrp="1"/>
          </p:cNvSpPr>
          <p:nvPr>
            <p:ph type="dt" idx="10"/>
          </p:nvPr>
        </p:nvSpPr>
        <p:spPr/>
        <p:txBody>
          <a:bodyPr/>
          <a:lstStyle/>
          <a:p>
            <a:fld id="{A2BA238E-6714-4EEB-9BBE-170660E8BCFB}"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131910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READ, Then…</a:t>
            </a:r>
          </a:p>
          <a:p>
            <a:pPr eaLnBrk="1" hangingPunct="1">
              <a:spcBef>
                <a:spcPct val="0"/>
              </a:spcBef>
            </a:pPr>
            <a:endParaRPr lang="en-GB" altLang="en-US" dirty="0"/>
          </a:p>
          <a:p>
            <a:pPr defTabSz="975299" fontAlgn="base">
              <a:spcBef>
                <a:spcPct val="0"/>
              </a:spcBef>
              <a:spcAft>
                <a:spcPct val="0"/>
              </a:spcAft>
              <a:defRPr/>
            </a:pPr>
            <a:r>
              <a:rPr lang="en-GB" altLang="en-US" dirty="0"/>
              <a:t>As</a:t>
            </a:r>
            <a:r>
              <a:rPr lang="en-GB" altLang="en-US" baseline="0" dirty="0"/>
              <a:t> you can see from </a:t>
            </a:r>
            <a:r>
              <a:rPr lang="en-GB" altLang="en-US" sz="1300" dirty="0">
                <a:solidFill>
                  <a:srgbClr val="65912B"/>
                </a:solidFill>
                <a:latin typeface="Arial" panose="020B0604020202020204" pitchFamily="34" charset="0"/>
                <a:cs typeface="Arial" panose="020B0604020202020204" pitchFamily="34" charset="0"/>
              </a:rPr>
              <a:t>touching</a:t>
            </a:r>
            <a:r>
              <a:rPr lang="en-GB" altLang="en-US" sz="1300" dirty="0">
                <a:solidFill>
                  <a:schemeClr val="tx2"/>
                </a:solidFill>
                <a:latin typeface="Arial" panose="020B0604020202020204" pitchFamily="34" charset="0"/>
                <a:cs typeface="Arial" panose="020B0604020202020204" pitchFamily="34" charset="0"/>
              </a:rPr>
              <a:t>, </a:t>
            </a:r>
            <a:r>
              <a:rPr lang="en-GB" altLang="en-US" sz="1300" dirty="0">
                <a:solidFill>
                  <a:srgbClr val="65912B"/>
                </a:solidFill>
                <a:latin typeface="Arial" panose="020B0604020202020204" pitchFamily="34" charset="0"/>
                <a:cs typeface="Arial" panose="020B0604020202020204" pitchFamily="34" charset="0"/>
              </a:rPr>
              <a:t>guiding</a:t>
            </a:r>
            <a:r>
              <a:rPr lang="en-GB" altLang="en-US" sz="1300" dirty="0">
                <a:solidFill>
                  <a:schemeClr val="tx2"/>
                </a:solidFill>
                <a:latin typeface="Arial" panose="020B0604020202020204" pitchFamily="34" charset="0"/>
                <a:cs typeface="Arial" panose="020B0604020202020204" pitchFamily="34" charset="0"/>
              </a:rPr>
              <a:t> or </a:t>
            </a:r>
            <a:r>
              <a:rPr lang="en-GB" altLang="en-US" sz="1300" dirty="0">
                <a:solidFill>
                  <a:srgbClr val="65912B"/>
                </a:solidFill>
                <a:latin typeface="Arial" panose="020B0604020202020204" pitchFamily="34" charset="0"/>
                <a:cs typeface="Arial" panose="020B0604020202020204" pitchFamily="34" charset="0"/>
              </a:rPr>
              <a:t>escorting</a:t>
            </a:r>
            <a:r>
              <a:rPr lang="en-GB" altLang="en-US" sz="1300" dirty="0">
                <a:solidFill>
                  <a:schemeClr val="tx2"/>
                </a:solidFill>
                <a:latin typeface="Arial" panose="020B0604020202020204" pitchFamily="34" charset="0"/>
                <a:cs typeface="Arial" panose="020B0604020202020204" pitchFamily="34" charset="0"/>
              </a:rPr>
              <a:t> all the way up to </a:t>
            </a:r>
            <a:r>
              <a:rPr lang="en-GB" altLang="en-US" sz="1300" dirty="0">
                <a:solidFill>
                  <a:srgbClr val="C00000"/>
                </a:solidFill>
                <a:latin typeface="Arial" panose="020B0604020202020204" pitchFamily="34" charset="0"/>
                <a:cs typeface="Arial" panose="020B0604020202020204" pitchFamily="34" charset="0"/>
              </a:rPr>
              <a:t>holding, physical intervention can start at a low level and progressively increase all the way up to actually HOLDING</a:t>
            </a:r>
          </a:p>
          <a:p>
            <a:pPr eaLnBrk="1" hangingPunct="1">
              <a:spcBef>
                <a:spcPct val="0"/>
              </a:spcBef>
            </a:pPr>
            <a:endParaRPr lang="en-GB" altLang="en-US" dirty="0"/>
          </a:p>
        </p:txBody>
      </p:sp>
    </p:spTree>
    <p:extLst>
      <p:ext uri="{BB962C8B-B14F-4D97-AF65-F5344CB8AC3E}">
        <p14:creationId xmlns:p14="http://schemas.microsoft.com/office/powerpoint/2010/main" val="340372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READ, Then…</a:t>
            </a:r>
          </a:p>
          <a:p>
            <a:pPr eaLnBrk="1" hangingPunct="1">
              <a:spcBef>
                <a:spcPct val="0"/>
              </a:spcBef>
            </a:pPr>
            <a:endParaRPr lang="en-GB" altLang="en-US" dirty="0"/>
          </a:p>
          <a:p>
            <a:pPr defTabSz="1040254" fontAlgn="base">
              <a:spcBef>
                <a:spcPct val="0"/>
              </a:spcBef>
              <a:spcAft>
                <a:spcPct val="0"/>
              </a:spcAft>
              <a:defRPr/>
            </a:pPr>
            <a:r>
              <a:rPr lang="en-GB" altLang="en-US" dirty="0"/>
              <a:t>As</a:t>
            </a:r>
            <a:r>
              <a:rPr lang="en-GB" altLang="en-US" baseline="0" dirty="0"/>
              <a:t> you can see from </a:t>
            </a:r>
            <a:r>
              <a:rPr lang="en-GB" altLang="en-US" sz="1400" dirty="0">
                <a:solidFill>
                  <a:srgbClr val="65912B"/>
                </a:solidFill>
                <a:latin typeface="Arial" panose="020B0604020202020204" pitchFamily="34" charset="0"/>
                <a:cs typeface="Arial" panose="020B0604020202020204" pitchFamily="34" charset="0"/>
              </a:rPr>
              <a:t>touching</a:t>
            </a:r>
            <a:r>
              <a:rPr lang="en-GB" altLang="en-US" sz="1400" dirty="0">
                <a:solidFill>
                  <a:schemeClr val="tx2"/>
                </a:solidFill>
                <a:latin typeface="Arial" panose="020B0604020202020204" pitchFamily="34" charset="0"/>
                <a:cs typeface="Arial" panose="020B0604020202020204" pitchFamily="34" charset="0"/>
              </a:rPr>
              <a:t>, </a:t>
            </a:r>
            <a:r>
              <a:rPr lang="en-GB" altLang="en-US" sz="1400" dirty="0">
                <a:solidFill>
                  <a:srgbClr val="65912B"/>
                </a:solidFill>
                <a:latin typeface="Arial" panose="020B0604020202020204" pitchFamily="34" charset="0"/>
                <a:cs typeface="Arial" panose="020B0604020202020204" pitchFamily="34" charset="0"/>
              </a:rPr>
              <a:t>guiding</a:t>
            </a:r>
            <a:r>
              <a:rPr lang="en-GB" altLang="en-US" sz="1400" dirty="0">
                <a:solidFill>
                  <a:schemeClr val="tx2"/>
                </a:solidFill>
                <a:latin typeface="Arial" panose="020B0604020202020204" pitchFamily="34" charset="0"/>
                <a:cs typeface="Arial" panose="020B0604020202020204" pitchFamily="34" charset="0"/>
              </a:rPr>
              <a:t> or </a:t>
            </a:r>
            <a:r>
              <a:rPr lang="en-GB" altLang="en-US" sz="1400" dirty="0">
                <a:solidFill>
                  <a:srgbClr val="65912B"/>
                </a:solidFill>
                <a:latin typeface="Arial" panose="020B0604020202020204" pitchFamily="34" charset="0"/>
                <a:cs typeface="Arial" panose="020B0604020202020204" pitchFamily="34" charset="0"/>
              </a:rPr>
              <a:t>escorting</a:t>
            </a:r>
            <a:r>
              <a:rPr lang="en-GB" altLang="en-US" sz="1400" dirty="0">
                <a:solidFill>
                  <a:schemeClr val="tx2"/>
                </a:solidFill>
                <a:latin typeface="Arial" panose="020B0604020202020204" pitchFamily="34" charset="0"/>
                <a:cs typeface="Arial" panose="020B0604020202020204" pitchFamily="34" charset="0"/>
              </a:rPr>
              <a:t> all the way up to </a:t>
            </a:r>
            <a:r>
              <a:rPr lang="en-GB" altLang="en-US" sz="1400" dirty="0">
                <a:solidFill>
                  <a:srgbClr val="C00000"/>
                </a:solidFill>
                <a:latin typeface="Arial" panose="020B0604020202020204" pitchFamily="34" charset="0"/>
                <a:cs typeface="Arial" panose="020B0604020202020204" pitchFamily="34" charset="0"/>
              </a:rPr>
              <a:t>holding, physical intervention can start at a low level and progressively increase all the way up to actually HOLDING</a:t>
            </a:r>
          </a:p>
          <a:p>
            <a:pPr eaLnBrk="1" hangingPunct="1">
              <a:spcBef>
                <a:spcPct val="0"/>
              </a:spcBef>
            </a:pPr>
            <a:endParaRPr lang="en-GB" altLang="en-US" dirty="0"/>
          </a:p>
        </p:txBody>
      </p:sp>
      <p:sp>
        <p:nvSpPr>
          <p:cNvPr id="9" name="Slide Number Placeholder 8">
            <a:extLst>
              <a:ext uri="{FF2B5EF4-FFF2-40B4-BE49-F238E27FC236}">
                <a16:creationId xmlns:a16="http://schemas.microsoft.com/office/drawing/2014/main" id="{BA16EA6D-0F63-49C3-816C-27D0B42A466A}"/>
              </a:ext>
            </a:extLst>
          </p:cNvPr>
          <p:cNvSpPr>
            <a:spLocks noGrp="1"/>
          </p:cNvSpPr>
          <p:nvPr>
            <p:ph type="sldNum" sz="quarter" idx="5"/>
          </p:nvPr>
        </p:nvSpPr>
        <p:spPr/>
        <p:txBody>
          <a:bodyPr/>
          <a:lstStyle/>
          <a:p>
            <a:fld id="{2940D7F7-6953-4142-B7AA-C096A15AD011}" type="slidenum">
              <a:rPr lang="en-US" smtClean="0"/>
              <a:pPr/>
              <a:t>9</a:t>
            </a:fld>
            <a:endParaRPr lang="en-US"/>
          </a:p>
        </p:txBody>
      </p:sp>
      <p:sp>
        <p:nvSpPr>
          <p:cNvPr id="2" name="Header Placeholder 1">
            <a:extLst>
              <a:ext uri="{FF2B5EF4-FFF2-40B4-BE49-F238E27FC236}">
                <a16:creationId xmlns:a16="http://schemas.microsoft.com/office/drawing/2014/main" id="{D84238CA-F598-4862-94B0-86030C27D54B}"/>
              </a:ext>
            </a:extLst>
          </p:cNvPr>
          <p:cNvSpPr>
            <a:spLocks noGrp="1"/>
          </p:cNvSpPr>
          <p:nvPr>
            <p:ph type="hdr" sz="quarter"/>
          </p:nvPr>
        </p:nvSpPr>
        <p:spPr/>
        <p:txBody>
          <a:bodyPr/>
          <a:lstStyle/>
          <a:p>
            <a:r>
              <a:rPr lang="en-GB"/>
              <a:t>All Rights Reserved © Copyright 2021 – Proactive Approaches Limited.</a:t>
            </a:r>
            <a:endParaRPr lang="en-US"/>
          </a:p>
        </p:txBody>
      </p:sp>
      <p:sp>
        <p:nvSpPr>
          <p:cNvPr id="3" name="Footer Placeholder 2">
            <a:extLst>
              <a:ext uri="{FF2B5EF4-FFF2-40B4-BE49-F238E27FC236}">
                <a16:creationId xmlns:a16="http://schemas.microsoft.com/office/drawing/2014/main" id="{120CEAFB-97FA-44BE-93AE-31B9CCE337C9}"/>
              </a:ext>
            </a:extLst>
          </p:cNvPr>
          <p:cNvSpPr>
            <a:spLocks noGrp="1"/>
          </p:cNvSpPr>
          <p:nvPr>
            <p:ph type="ftr" sz="quarter" idx="4"/>
          </p:nvPr>
        </p:nvSpPr>
        <p:spPr/>
        <p:txBody>
          <a:bodyPr/>
          <a:lstStyle/>
          <a:p>
            <a:r>
              <a:rPr lang="en-GB"/>
              <a:t>.</a:t>
            </a:r>
            <a:endParaRPr lang="en-US"/>
          </a:p>
        </p:txBody>
      </p:sp>
    </p:spTree>
    <p:extLst>
      <p:ext uri="{BB962C8B-B14F-4D97-AF65-F5344CB8AC3E}">
        <p14:creationId xmlns:p14="http://schemas.microsoft.com/office/powerpoint/2010/main" val="199447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This is still quite subjective.  </a:t>
            </a:r>
          </a:p>
        </p:txBody>
      </p:sp>
      <p:sp>
        <p:nvSpPr>
          <p:cNvPr id="2" name="Date Placeholder 1"/>
          <p:cNvSpPr>
            <a:spLocks noGrp="1"/>
          </p:cNvSpPr>
          <p:nvPr>
            <p:ph type="dt" idx="10"/>
          </p:nvPr>
        </p:nvSpPr>
        <p:spPr/>
        <p:txBody>
          <a:bodyPr/>
          <a:lstStyle/>
          <a:p>
            <a:fld id="{A2BA238E-6714-4EEB-9BBE-170660E8BCFB}" type="datetime1">
              <a:rPr lang="en-GB" smtClean="0">
                <a:solidFill>
                  <a:prstClr val="black"/>
                </a:solidFill>
              </a:rPr>
              <a:pPr/>
              <a:t>29/11/2023</a:t>
            </a:fld>
            <a:endParaRPr lang="en-US">
              <a:solidFill>
                <a:prstClr val="black"/>
              </a:solidFill>
            </a:endParaRPr>
          </a:p>
        </p:txBody>
      </p:sp>
    </p:spTree>
    <p:extLst>
      <p:ext uri="{BB962C8B-B14F-4D97-AF65-F5344CB8AC3E}">
        <p14:creationId xmlns:p14="http://schemas.microsoft.com/office/powerpoint/2010/main" val="31957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3AA8B9-0BE2-4B6F-907B-DC673D8E2B8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227F2-FC26-4B28-AD7C-613AD7654AD9}" type="slidenum">
              <a:rPr lang="en-US" smtClean="0"/>
              <a:t>‹#›</a:t>
            </a:fld>
            <a:endParaRPr lang="en-US"/>
          </a:p>
        </p:txBody>
      </p:sp>
    </p:spTree>
    <p:extLst>
      <p:ext uri="{BB962C8B-B14F-4D97-AF65-F5344CB8AC3E}">
        <p14:creationId xmlns:p14="http://schemas.microsoft.com/office/powerpoint/2010/main" val="234620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AA8B9-0BE2-4B6F-907B-DC673D8E2B8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227F2-FC26-4B28-AD7C-613AD7654AD9}" type="slidenum">
              <a:rPr lang="en-US" smtClean="0"/>
              <a:t>‹#›</a:t>
            </a:fld>
            <a:endParaRPr lang="en-US"/>
          </a:p>
        </p:txBody>
      </p:sp>
    </p:spTree>
    <p:extLst>
      <p:ext uri="{BB962C8B-B14F-4D97-AF65-F5344CB8AC3E}">
        <p14:creationId xmlns:p14="http://schemas.microsoft.com/office/powerpoint/2010/main" val="215038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AA8B9-0BE2-4B6F-907B-DC673D8E2B8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227F2-FC26-4B28-AD7C-613AD7654AD9}" type="slidenum">
              <a:rPr lang="en-US" smtClean="0"/>
              <a:t>‹#›</a:t>
            </a:fld>
            <a:endParaRPr lang="en-US"/>
          </a:p>
        </p:txBody>
      </p:sp>
    </p:spTree>
    <p:extLst>
      <p:ext uri="{BB962C8B-B14F-4D97-AF65-F5344CB8AC3E}">
        <p14:creationId xmlns:p14="http://schemas.microsoft.com/office/powerpoint/2010/main" val="1716014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Tree>
    <p:extLst>
      <p:ext uri="{BB962C8B-B14F-4D97-AF65-F5344CB8AC3E}">
        <p14:creationId xmlns:p14="http://schemas.microsoft.com/office/powerpoint/2010/main" val="1995781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0906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0186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3AA8B9-0BE2-4B6F-907B-DC673D8E2B82}"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227F2-FC26-4B28-AD7C-613AD7654AD9}" type="slidenum">
              <a:rPr lang="en-US" smtClean="0"/>
              <a:t>‹#›</a:t>
            </a:fld>
            <a:endParaRPr lang="en-US"/>
          </a:p>
        </p:txBody>
      </p:sp>
    </p:spTree>
    <p:extLst>
      <p:ext uri="{BB962C8B-B14F-4D97-AF65-F5344CB8AC3E}">
        <p14:creationId xmlns:p14="http://schemas.microsoft.com/office/powerpoint/2010/main" val="1812265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
        <p:nvSpPr>
          <p:cNvPr id="7" name="Shape 7"/>
          <p:cNvSpPr>
            <a:spLocks noGrp="1"/>
          </p:cNvSpPr>
          <p:nvPr>
            <p:ph type="title"/>
          </p:nvPr>
        </p:nvSpPr>
        <p:spPr>
          <a:prstGeom prst="rect">
            <a:avLst/>
          </a:prstGeom>
        </p:spPr>
        <p:txBody>
          <a:bodyPr/>
          <a:lstStyle/>
          <a:p>
            <a:pPr lvl="0"/>
            <a:endParaRPr/>
          </a:p>
        </p:txBody>
      </p:sp>
      <p:sp>
        <p:nvSpPr>
          <p:cNvPr id="8" name="Shape 8"/>
          <p:cNvSpPr>
            <a:spLocks noGrp="1"/>
          </p:cNvSpPr>
          <p:nvPr>
            <p:ph type="body" idx="1"/>
          </p:nvPr>
        </p:nvSpPr>
        <p:spPr>
          <a:prstGeom prst="rect">
            <a:avLst/>
          </a:prstGeom>
        </p:spPr>
        <p:txBody>
          <a:bodyPr/>
          <a:lstStyle/>
          <a:p>
            <a:pPr lvl="0"/>
            <a:endParaRPr/>
          </a:p>
        </p:txBody>
      </p:sp>
    </p:spTree>
    <p:extLst>
      <p:ext uri="{BB962C8B-B14F-4D97-AF65-F5344CB8AC3E}">
        <p14:creationId xmlns:p14="http://schemas.microsoft.com/office/powerpoint/2010/main" val="248555935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3472" y="5445224"/>
            <a:ext cx="9144000" cy="1163464"/>
          </a:xfrm>
        </p:spPr>
        <p:txBody>
          <a:bodyPr anchor="b"/>
          <a:lstStyle>
            <a:lvl1pPr algn="ctr">
              <a:defRPr sz="6000"/>
            </a:lvl1pPr>
          </a:lstStyle>
          <a:p>
            <a:r>
              <a:rPr lang="en-US"/>
              <a:t>Click to edit Master title style</a:t>
            </a:r>
          </a:p>
        </p:txBody>
      </p:sp>
    </p:spTree>
    <p:extLst>
      <p:ext uri="{BB962C8B-B14F-4D97-AF65-F5344CB8AC3E}">
        <p14:creationId xmlns:p14="http://schemas.microsoft.com/office/powerpoint/2010/main" val="1101169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440" y="5445224"/>
            <a:ext cx="10515600" cy="1224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3160646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288237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AA8B9-0BE2-4B6F-907B-DC673D8E2B8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227F2-FC26-4B28-AD7C-613AD7654AD9}" type="slidenum">
              <a:rPr lang="en-US" smtClean="0"/>
              <a:t>‹#›</a:t>
            </a:fld>
            <a:endParaRPr lang="en-US"/>
          </a:p>
        </p:txBody>
      </p:sp>
    </p:spTree>
    <p:extLst>
      <p:ext uri="{BB962C8B-B14F-4D97-AF65-F5344CB8AC3E}">
        <p14:creationId xmlns:p14="http://schemas.microsoft.com/office/powerpoint/2010/main" val="4074868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421927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3699836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3723400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3067915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3202926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1154689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55440" y="5445224"/>
            <a:ext cx="10515600" cy="1224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3992935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1227082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3472" y="5445224"/>
            <a:ext cx="9144000" cy="1163464"/>
          </a:xfrm>
        </p:spPr>
        <p:txBody>
          <a:bodyPr anchor="b"/>
          <a:lstStyle>
            <a:lvl1pPr algn="ctr">
              <a:defRPr sz="6000"/>
            </a:lvl1pPr>
          </a:lstStyle>
          <a:p>
            <a:r>
              <a:rPr lang="en-US"/>
              <a:t>Click to edit Master title style</a:t>
            </a:r>
          </a:p>
        </p:txBody>
      </p:sp>
    </p:spTree>
    <p:extLst>
      <p:ext uri="{BB962C8B-B14F-4D97-AF65-F5344CB8AC3E}">
        <p14:creationId xmlns:p14="http://schemas.microsoft.com/office/powerpoint/2010/main" val="476269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440" y="5445224"/>
            <a:ext cx="10515600" cy="1224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129253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AA8B9-0BE2-4B6F-907B-DC673D8E2B8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227F2-FC26-4B28-AD7C-613AD7654AD9}" type="slidenum">
              <a:rPr lang="en-US" smtClean="0"/>
              <a:t>‹#›</a:t>
            </a:fld>
            <a:endParaRPr lang="en-US"/>
          </a:p>
        </p:txBody>
      </p:sp>
    </p:spTree>
    <p:extLst>
      <p:ext uri="{BB962C8B-B14F-4D97-AF65-F5344CB8AC3E}">
        <p14:creationId xmlns:p14="http://schemas.microsoft.com/office/powerpoint/2010/main" val="706526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361231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1411598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1038352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2371105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3620021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531551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601064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55440" y="5445224"/>
            <a:ext cx="10515600" cy="1224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39301504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0F7C51-CC4A-4B20-8ACF-8C7F11248DE0}" type="datetimeFigureOut">
              <a:rPr lang="en-US" smtClean="0"/>
              <a:t>11/29/2023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38051" y="6311900"/>
            <a:ext cx="2743200" cy="365125"/>
          </a:xfrm>
          <a:prstGeom prst="rect">
            <a:avLst/>
          </a:prstGeom>
        </p:spPr>
        <p:txBody>
          <a:bodyPr/>
          <a:lstStyle/>
          <a:p>
            <a:fld id="{C2A6C3EA-E1FD-4E92-A0B9-21F037168857}" type="slidenum">
              <a:rPr lang="en-US" smtClean="0"/>
              <a:t>‹#›</a:t>
            </a:fld>
            <a:endParaRPr lang="en-US"/>
          </a:p>
        </p:txBody>
      </p:sp>
    </p:spTree>
    <p:extLst>
      <p:ext uri="{BB962C8B-B14F-4D97-AF65-F5344CB8AC3E}">
        <p14:creationId xmlns:p14="http://schemas.microsoft.com/office/powerpoint/2010/main" val="3732611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31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3AA8B9-0BE2-4B6F-907B-DC673D8E2B82}"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227F2-FC26-4B28-AD7C-613AD7654AD9}" type="slidenum">
              <a:rPr lang="en-US" smtClean="0"/>
              <a:t>‹#›</a:t>
            </a:fld>
            <a:endParaRPr lang="en-US"/>
          </a:p>
        </p:txBody>
      </p:sp>
    </p:spTree>
    <p:extLst>
      <p:ext uri="{BB962C8B-B14F-4D97-AF65-F5344CB8AC3E}">
        <p14:creationId xmlns:p14="http://schemas.microsoft.com/office/powerpoint/2010/main" val="1332367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769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82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696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437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579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357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00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981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331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36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3AA8B9-0BE2-4B6F-907B-DC673D8E2B82}"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227F2-FC26-4B28-AD7C-613AD7654AD9}" type="slidenum">
              <a:rPr lang="en-US" smtClean="0"/>
              <a:t>‹#›</a:t>
            </a:fld>
            <a:endParaRPr lang="en-US"/>
          </a:p>
        </p:txBody>
      </p:sp>
    </p:spTree>
    <p:extLst>
      <p:ext uri="{BB962C8B-B14F-4D97-AF65-F5344CB8AC3E}">
        <p14:creationId xmlns:p14="http://schemas.microsoft.com/office/powerpoint/2010/main" val="2111576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Tree>
    <p:extLst>
      <p:ext uri="{BB962C8B-B14F-4D97-AF65-F5344CB8AC3E}">
        <p14:creationId xmlns:p14="http://schemas.microsoft.com/office/powerpoint/2010/main" val="2777411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9530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9309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997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8426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466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1078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3342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506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074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3AA8B9-0BE2-4B6F-907B-DC673D8E2B82}"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227F2-FC26-4B28-AD7C-613AD7654AD9}" type="slidenum">
              <a:rPr lang="en-US" smtClean="0"/>
              <a:t>‹#›</a:t>
            </a:fld>
            <a:endParaRPr lang="en-US"/>
          </a:p>
        </p:txBody>
      </p:sp>
    </p:spTree>
    <p:extLst>
      <p:ext uri="{BB962C8B-B14F-4D97-AF65-F5344CB8AC3E}">
        <p14:creationId xmlns:p14="http://schemas.microsoft.com/office/powerpoint/2010/main" val="28911733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7823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8154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4977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7456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5865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Tree>
    <p:extLst>
      <p:ext uri="{BB962C8B-B14F-4D97-AF65-F5344CB8AC3E}">
        <p14:creationId xmlns:p14="http://schemas.microsoft.com/office/powerpoint/2010/main" val="32274744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2831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46712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406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AA8B9-0BE2-4B6F-907B-DC673D8E2B82}"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227F2-FC26-4B28-AD7C-613AD7654AD9}" type="slidenum">
              <a:rPr lang="en-US" smtClean="0"/>
              <a:t>‹#›</a:t>
            </a:fld>
            <a:endParaRPr lang="en-US"/>
          </a:p>
        </p:txBody>
      </p:sp>
    </p:spTree>
    <p:extLst>
      <p:ext uri="{BB962C8B-B14F-4D97-AF65-F5344CB8AC3E}">
        <p14:creationId xmlns:p14="http://schemas.microsoft.com/office/powerpoint/2010/main" val="135143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3AA8B9-0BE2-4B6F-907B-DC673D8E2B82}"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227F2-FC26-4B28-AD7C-613AD7654AD9}" type="slidenum">
              <a:rPr lang="en-US" smtClean="0"/>
              <a:t>‹#›</a:t>
            </a:fld>
            <a:endParaRPr lang="en-US"/>
          </a:p>
        </p:txBody>
      </p:sp>
    </p:spTree>
    <p:extLst>
      <p:ext uri="{BB962C8B-B14F-4D97-AF65-F5344CB8AC3E}">
        <p14:creationId xmlns:p14="http://schemas.microsoft.com/office/powerpoint/2010/main" val="168798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3AA8B9-0BE2-4B6F-907B-DC673D8E2B82}"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227F2-FC26-4B28-AD7C-613AD7654AD9}" type="slidenum">
              <a:rPr lang="en-US" smtClean="0"/>
              <a:t>‹#›</a:t>
            </a:fld>
            <a:endParaRPr lang="en-US"/>
          </a:p>
        </p:txBody>
      </p:sp>
    </p:spTree>
    <p:extLst>
      <p:ext uri="{BB962C8B-B14F-4D97-AF65-F5344CB8AC3E}">
        <p14:creationId xmlns:p14="http://schemas.microsoft.com/office/powerpoint/2010/main" val="6190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png"/><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1.png"/><Relationship Id="rId2" Type="http://schemas.openxmlformats.org/officeDocument/2006/relationships/slideLayout" Target="../slideLayouts/slideLayout55.xml"/><Relationship Id="rId16" Type="http://schemas.openxmlformats.org/officeDocument/2006/relationships/theme" Target="../theme/theme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AA8B9-0BE2-4B6F-907B-DC673D8E2B82}" type="datetimeFigureOut">
              <a:rPr lang="en-US" smtClean="0"/>
              <a:t>11/29/2023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227F2-FC26-4B28-AD7C-613AD7654AD9}" type="slidenum">
              <a:rPr lang="en-US" smtClean="0"/>
              <a:t>‹#›</a:t>
            </a:fld>
            <a:endParaRPr lang="en-US"/>
          </a:p>
        </p:txBody>
      </p:sp>
      <p:pic>
        <p:nvPicPr>
          <p:cNvPr id="7" name="Picture 6"/>
          <p:cNvPicPr>
            <a:picLocks noChangeAspect="1"/>
          </p:cNvPicPr>
          <p:nvPr userDrawn="1"/>
        </p:nvPicPr>
        <p:blipFill>
          <a:blip r:embed="rId18"/>
          <a:stretch>
            <a:fillRect/>
          </a:stretch>
        </p:blipFill>
        <p:spPr>
          <a:xfrm>
            <a:off x="0" y="5729497"/>
            <a:ext cx="12192000" cy="1164806"/>
          </a:xfrm>
          <a:prstGeom prst="rect">
            <a:avLst/>
          </a:prstGeom>
        </p:spPr>
      </p:pic>
    </p:spTree>
    <p:extLst>
      <p:ext uri="{BB962C8B-B14F-4D97-AF65-F5344CB8AC3E}">
        <p14:creationId xmlns:p14="http://schemas.microsoft.com/office/powerpoint/2010/main" val="318820540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661" r:id="rId12"/>
    <p:sldLayoutId id="2147483672" r:id="rId13"/>
    <p:sldLayoutId id="2147483673" r:id="rId14"/>
    <p:sldLayoutId id="2147483710" r:id="rId15"/>
    <p:sldLayoutId id="214748374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416" y="5229200"/>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8" name="Picture 7"/>
          <p:cNvPicPr>
            <a:picLocks noChangeAspect="1"/>
          </p:cNvPicPr>
          <p:nvPr userDrawn="1"/>
        </p:nvPicPr>
        <p:blipFill>
          <a:blip r:embed="rId13"/>
          <a:stretch>
            <a:fillRect/>
          </a:stretch>
        </p:blipFill>
        <p:spPr>
          <a:xfrm>
            <a:off x="0" y="0"/>
            <a:ext cx="12192000" cy="5589240"/>
          </a:xfrm>
          <a:prstGeom prst="rect">
            <a:avLst/>
          </a:prstGeom>
        </p:spPr>
      </p:pic>
    </p:spTree>
    <p:extLst>
      <p:ext uri="{BB962C8B-B14F-4D97-AF65-F5344CB8AC3E}">
        <p14:creationId xmlns:p14="http://schemas.microsoft.com/office/powerpoint/2010/main" val="25562214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416" y="5229200"/>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8" name="Picture 7"/>
          <p:cNvPicPr>
            <a:picLocks noChangeAspect="1"/>
          </p:cNvPicPr>
          <p:nvPr userDrawn="1"/>
        </p:nvPicPr>
        <p:blipFill>
          <a:blip r:embed="rId13"/>
          <a:stretch>
            <a:fillRect/>
          </a:stretch>
        </p:blipFill>
        <p:spPr>
          <a:xfrm>
            <a:off x="0" y="0"/>
            <a:ext cx="12192000" cy="5589240"/>
          </a:xfrm>
          <a:prstGeom prst="rect">
            <a:avLst/>
          </a:prstGeom>
        </p:spPr>
      </p:pic>
    </p:spTree>
    <p:extLst>
      <p:ext uri="{BB962C8B-B14F-4D97-AF65-F5344CB8AC3E}">
        <p14:creationId xmlns:p14="http://schemas.microsoft.com/office/powerpoint/2010/main" val="25789142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7"/>
          <a:stretch>
            <a:fillRect/>
          </a:stretch>
        </p:blipFill>
        <p:spPr>
          <a:xfrm>
            <a:off x="0" y="5729497"/>
            <a:ext cx="12192000" cy="1164806"/>
          </a:xfrm>
          <a:prstGeom prst="rect">
            <a:avLst/>
          </a:prstGeom>
        </p:spPr>
      </p:pic>
    </p:spTree>
    <p:extLst>
      <p:ext uri="{BB962C8B-B14F-4D97-AF65-F5344CB8AC3E}">
        <p14:creationId xmlns:p14="http://schemas.microsoft.com/office/powerpoint/2010/main" val="17190310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AA8B9-0BE2-4B6F-907B-DC673D8E2B82}"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227F2-FC26-4B28-AD7C-613AD7654AD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7"/>
          <a:stretch>
            <a:fillRect/>
          </a:stretch>
        </p:blipFill>
        <p:spPr>
          <a:xfrm>
            <a:off x="0" y="5729497"/>
            <a:ext cx="12192000" cy="1164806"/>
          </a:xfrm>
          <a:prstGeom prst="rect">
            <a:avLst/>
          </a:prstGeom>
        </p:spPr>
      </p:pic>
    </p:spTree>
    <p:extLst>
      <p:ext uri="{BB962C8B-B14F-4D97-AF65-F5344CB8AC3E}">
        <p14:creationId xmlns:p14="http://schemas.microsoft.com/office/powerpoint/2010/main" val="6736306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11.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11.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11.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11.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6.xml"/><Relationship Id="rId1" Type="http://schemas.openxmlformats.org/officeDocument/2006/relationships/tags" Target="../tags/tag64.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br>
              <a:rPr lang="en-GB" sz="4500" dirty="0"/>
            </a:br>
            <a:endParaRPr lang="en-GB" sz="4500" dirty="0"/>
          </a:p>
        </p:txBody>
      </p:sp>
      <p:pic>
        <p:nvPicPr>
          <p:cNvPr id="6" name="Picture 5">
            <a:extLst>
              <a:ext uri="{FF2B5EF4-FFF2-40B4-BE49-F238E27FC236}">
                <a16:creationId xmlns:a16="http://schemas.microsoft.com/office/drawing/2014/main" id="{6180D57A-7DD3-45A2-925E-07106B8D31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2" y="0"/>
            <a:ext cx="12193421" cy="6858000"/>
          </a:xfrm>
          <a:prstGeom prst="rect">
            <a:avLst/>
          </a:prstGeom>
        </p:spPr>
      </p:pic>
      <p:sp>
        <p:nvSpPr>
          <p:cNvPr id="5" name="Text Placeholder 4"/>
          <p:cNvSpPr>
            <a:spLocks noGrp="1"/>
          </p:cNvSpPr>
          <p:nvPr>
            <p:ph type="body" idx="1"/>
          </p:nvPr>
        </p:nvSpPr>
        <p:spPr>
          <a:xfrm rot="5400000">
            <a:off x="8126291" y="2118789"/>
            <a:ext cx="5804513" cy="2088232"/>
          </a:xfrm>
          <a:ln>
            <a:noFill/>
          </a:ln>
        </p:spPr>
        <p:txBody>
          <a:bodyPr>
            <a:noAutofit/>
          </a:bodyPr>
          <a:lstStyle/>
          <a:p>
            <a:r>
              <a:rPr lang="en-GB" sz="14000" dirty="0">
                <a:ln>
                  <a:solidFill>
                    <a:schemeClr val="bg1"/>
                  </a:solidFill>
                </a:ln>
                <a:solidFill>
                  <a:schemeClr val="accent6"/>
                </a:solidFill>
                <a:latin typeface="Arial Rounded MT Bold" panose="020F0704030504030204" pitchFamily="34" charset="0"/>
              </a:rPr>
              <a:t>DAY 3</a:t>
            </a:r>
          </a:p>
        </p:txBody>
      </p:sp>
      <p:sp>
        <p:nvSpPr>
          <p:cNvPr id="17" name="Rectangle 16">
            <a:extLst>
              <a:ext uri="{FF2B5EF4-FFF2-40B4-BE49-F238E27FC236}">
                <a16:creationId xmlns:a16="http://schemas.microsoft.com/office/drawing/2014/main" id="{F2138B4D-FB73-48A3-927A-510314F68BA5}"/>
              </a:ext>
            </a:extLst>
          </p:cNvPr>
          <p:cNvSpPr/>
          <p:nvPr/>
        </p:nvSpPr>
        <p:spPr>
          <a:xfrm>
            <a:off x="0" y="4437112"/>
            <a:ext cx="7197826" cy="1141320"/>
          </a:xfrm>
          <a:prstGeom prst="rect">
            <a:avLst/>
          </a:prstGeom>
          <a:solidFill>
            <a:srgbClr val="8AAF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lowchart: Delay 17">
            <a:extLst>
              <a:ext uri="{FF2B5EF4-FFF2-40B4-BE49-F238E27FC236}">
                <a16:creationId xmlns:a16="http://schemas.microsoft.com/office/drawing/2014/main" id="{8E68361B-A8D3-4C99-B335-D75B1CBA4364}"/>
              </a:ext>
            </a:extLst>
          </p:cNvPr>
          <p:cNvSpPr/>
          <p:nvPr/>
        </p:nvSpPr>
        <p:spPr>
          <a:xfrm>
            <a:off x="6936411" y="4437112"/>
            <a:ext cx="723357" cy="1141320"/>
          </a:xfrm>
          <a:prstGeom prst="flowChartDelay">
            <a:avLst/>
          </a:prstGeom>
          <a:solidFill>
            <a:srgbClr val="8A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18">
            <a:extLst>
              <a:ext uri="{FF2B5EF4-FFF2-40B4-BE49-F238E27FC236}">
                <a16:creationId xmlns:a16="http://schemas.microsoft.com/office/drawing/2014/main" id="{7E1C7A18-04D1-4391-B1D1-C65B76BF5C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360" y="4634328"/>
            <a:ext cx="6672754" cy="746888"/>
          </a:xfrm>
          <a:prstGeom prst="rect">
            <a:avLst/>
          </a:prstGeom>
        </p:spPr>
      </p:pic>
    </p:spTree>
    <p:custDataLst>
      <p:tags r:id="rId1"/>
    </p:custDataLst>
    <p:extLst>
      <p:ext uri="{BB962C8B-B14F-4D97-AF65-F5344CB8AC3E}">
        <p14:creationId xmlns:p14="http://schemas.microsoft.com/office/powerpoint/2010/main" val="136602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Text Box 3"/>
          <p:cNvSpPr txBox="1">
            <a:spLocks noChangeArrowheads="1"/>
          </p:cNvSpPr>
          <p:nvPr/>
        </p:nvSpPr>
        <p:spPr bwMode="auto">
          <a:xfrm>
            <a:off x="947428" y="1988840"/>
            <a:ext cx="1029714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GB" sz="3200" b="0" i="0" dirty="0">
                <a:solidFill>
                  <a:srgbClr val="202020"/>
                </a:solidFill>
                <a:effectLst/>
                <a:latin typeface="Arial" panose="020B0604020202020204" pitchFamily="34" charset="0"/>
              </a:rPr>
              <a:t> </a:t>
            </a:r>
            <a:r>
              <a:rPr lang="en-GB" sz="4000" b="0" i="0" dirty="0">
                <a:solidFill>
                  <a:srgbClr val="202020"/>
                </a:solidFill>
                <a:effectLst/>
                <a:latin typeface="Arial" panose="020B0604020202020204" pitchFamily="34" charset="0"/>
              </a:rPr>
              <a:t>Welsh Government guidelines state</a:t>
            </a:r>
          </a:p>
          <a:p>
            <a:pPr algn="ctr">
              <a:lnSpc>
                <a:spcPct val="100000"/>
              </a:lnSpc>
              <a:spcBef>
                <a:spcPct val="0"/>
              </a:spcBef>
              <a:buNone/>
            </a:pPr>
            <a:r>
              <a:rPr lang="en-GB" sz="4000" i="1" dirty="0">
                <a:solidFill>
                  <a:srgbClr val="202020"/>
                </a:solidFill>
                <a:latin typeface="Arial" panose="020B0604020202020204" pitchFamily="34" charset="0"/>
              </a:rPr>
              <a:t>“</a:t>
            </a:r>
            <a:r>
              <a:rPr lang="en-GB" sz="4000" i="1" dirty="0"/>
              <a:t>Restrictive practices are a range of activities that stop people from doing the things they want to do or encourages them to do things they don’t want to do. They can be obvious or very subtle”.</a:t>
            </a:r>
          </a:p>
          <a:p>
            <a:pPr algn="r">
              <a:lnSpc>
                <a:spcPct val="100000"/>
              </a:lnSpc>
              <a:spcBef>
                <a:spcPct val="0"/>
              </a:spcBef>
              <a:buNone/>
            </a:pPr>
            <a:r>
              <a:rPr lang="en-GB" sz="2000" b="1" dirty="0"/>
              <a:t>Positive approaches: Reducing Restrictive Practices Framework Oct 2022</a:t>
            </a:r>
            <a:endParaRPr lang="en-GB" altLang="en-US" sz="2000" b="1" i="1" dirty="0">
              <a:solidFill>
                <a:prstClr val="black"/>
              </a:solidFill>
              <a:latin typeface="Arial"/>
            </a:endParaRPr>
          </a:p>
        </p:txBody>
      </p:sp>
      <p:sp>
        <p:nvSpPr>
          <p:cNvPr id="4" name="Flowchart: Delay 3"/>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Defining Physical Intervention</a:t>
            </a:r>
          </a:p>
        </p:txBody>
      </p:sp>
    </p:spTree>
    <p:custDataLst>
      <p:tags r:id="rId1"/>
    </p:custDataLst>
    <p:extLst>
      <p:ext uri="{BB962C8B-B14F-4D97-AF65-F5344CB8AC3E}">
        <p14:creationId xmlns:p14="http://schemas.microsoft.com/office/powerpoint/2010/main" val="217913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59C068-555A-439A-9CF3-7B072E72B7D0}"/>
              </a:ext>
            </a:extLst>
          </p:cNvPr>
          <p:cNvPicPr>
            <a:picLocks noChangeAspect="1"/>
          </p:cNvPicPr>
          <p:nvPr/>
        </p:nvPicPr>
        <p:blipFill>
          <a:blip r:embed="rId4"/>
          <a:stretch>
            <a:fillRect/>
          </a:stretch>
        </p:blipFill>
        <p:spPr>
          <a:xfrm>
            <a:off x="777631" y="33363"/>
            <a:ext cx="10636737" cy="3942929"/>
          </a:xfrm>
          <a:prstGeom prst="rect">
            <a:avLst/>
          </a:prstGeom>
        </p:spPr>
      </p:pic>
      <p:pic>
        <p:nvPicPr>
          <p:cNvPr id="3" name="Picture 2">
            <a:extLst>
              <a:ext uri="{FF2B5EF4-FFF2-40B4-BE49-F238E27FC236}">
                <a16:creationId xmlns:a16="http://schemas.microsoft.com/office/drawing/2014/main" id="{8A17557B-7C3E-41A0-B4E0-F709C1C12C70}"/>
              </a:ext>
            </a:extLst>
          </p:cNvPr>
          <p:cNvPicPr>
            <a:picLocks noChangeAspect="1"/>
          </p:cNvPicPr>
          <p:nvPr/>
        </p:nvPicPr>
        <p:blipFill>
          <a:blip r:embed="rId5"/>
          <a:stretch>
            <a:fillRect/>
          </a:stretch>
        </p:blipFill>
        <p:spPr>
          <a:xfrm>
            <a:off x="806203" y="4437112"/>
            <a:ext cx="6048672" cy="1420062"/>
          </a:xfrm>
          <a:prstGeom prst="rect">
            <a:avLst/>
          </a:prstGeom>
        </p:spPr>
      </p:pic>
      <p:sp>
        <p:nvSpPr>
          <p:cNvPr id="4" name="TextBox 3">
            <a:extLst>
              <a:ext uri="{FF2B5EF4-FFF2-40B4-BE49-F238E27FC236}">
                <a16:creationId xmlns:a16="http://schemas.microsoft.com/office/drawing/2014/main" id="{DDAC68F4-7A40-8DF0-4088-650DF2E53068}"/>
              </a:ext>
            </a:extLst>
          </p:cNvPr>
          <p:cNvSpPr txBox="1"/>
          <p:nvPr/>
        </p:nvSpPr>
        <p:spPr>
          <a:xfrm>
            <a:off x="1055440" y="5229200"/>
            <a:ext cx="2952328" cy="523220"/>
          </a:xfrm>
          <a:prstGeom prst="rect">
            <a:avLst/>
          </a:prstGeom>
          <a:solidFill>
            <a:schemeClr val="bg1"/>
          </a:solidFill>
        </p:spPr>
        <p:txBody>
          <a:bodyPr wrap="square" rtlCol="0">
            <a:spAutoFit/>
          </a:bodyPr>
          <a:lstStyle/>
          <a:p>
            <a:r>
              <a:rPr lang="en-GB" sz="1400" b="1" dirty="0"/>
              <a:t>March 2018</a:t>
            </a:r>
          </a:p>
          <a:p>
            <a:r>
              <a:rPr lang="en-GB" sz="1400" b="1" dirty="0"/>
              <a:t>Updated 6 October 2021</a:t>
            </a:r>
          </a:p>
        </p:txBody>
      </p:sp>
    </p:spTree>
    <p:custDataLst>
      <p:tags r:id="rId1"/>
    </p:custDataLst>
    <p:extLst>
      <p:ext uri="{BB962C8B-B14F-4D97-AF65-F5344CB8AC3E}">
        <p14:creationId xmlns:p14="http://schemas.microsoft.com/office/powerpoint/2010/main" val="35030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341FF3-3D83-4E24-B23C-75C15DDA4885}"/>
              </a:ext>
            </a:extLst>
          </p:cNvPr>
          <p:cNvPicPr>
            <a:picLocks noChangeAspect="1"/>
          </p:cNvPicPr>
          <p:nvPr/>
        </p:nvPicPr>
        <p:blipFill>
          <a:blip r:embed="rId3"/>
          <a:stretch>
            <a:fillRect/>
          </a:stretch>
        </p:blipFill>
        <p:spPr>
          <a:xfrm>
            <a:off x="513749" y="1217450"/>
            <a:ext cx="9830723" cy="3795725"/>
          </a:xfrm>
          <a:prstGeom prst="rect">
            <a:avLst/>
          </a:prstGeom>
        </p:spPr>
      </p:pic>
      <p:cxnSp>
        <p:nvCxnSpPr>
          <p:cNvPr id="4" name="Straight Connector 3">
            <a:extLst>
              <a:ext uri="{FF2B5EF4-FFF2-40B4-BE49-F238E27FC236}">
                <a16:creationId xmlns:a16="http://schemas.microsoft.com/office/drawing/2014/main" id="{FAEFF9CB-9FDA-489E-93F5-3D3B9D3D3CF9}"/>
              </a:ext>
            </a:extLst>
          </p:cNvPr>
          <p:cNvCxnSpPr>
            <a:cxnSpLocks/>
          </p:cNvCxnSpPr>
          <p:nvPr/>
        </p:nvCxnSpPr>
        <p:spPr>
          <a:xfrm>
            <a:off x="6816080" y="2492896"/>
            <a:ext cx="316835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5359C1BA-AFEA-44F8-82CE-CF76B3638CF5}"/>
              </a:ext>
            </a:extLst>
          </p:cNvPr>
          <p:cNvCxnSpPr>
            <a:cxnSpLocks/>
          </p:cNvCxnSpPr>
          <p:nvPr/>
        </p:nvCxnSpPr>
        <p:spPr>
          <a:xfrm>
            <a:off x="1127448" y="3140968"/>
            <a:ext cx="5904656" cy="0"/>
          </a:xfrm>
          <a:prstGeom prst="line">
            <a:avLst/>
          </a:prstGeom>
          <a:ln w="38100"/>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413167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291C0D-23A1-464E-A772-72AC6EFC9DD1}"/>
              </a:ext>
            </a:extLst>
          </p:cNvPr>
          <p:cNvSpPr/>
          <p:nvPr/>
        </p:nvSpPr>
        <p:spPr>
          <a:xfrm>
            <a:off x="1037438" y="1326245"/>
            <a:ext cx="10117124" cy="4205510"/>
          </a:xfrm>
          <a:prstGeom prst="rect">
            <a:avLst/>
          </a:prstGeom>
        </p:spPr>
        <p:txBody>
          <a:bodyPr wrap="square">
            <a:spAutoFit/>
          </a:bodyPr>
          <a:lstStyle/>
          <a:p>
            <a:pPr lvl="0" algn="ctr">
              <a:lnSpc>
                <a:spcPct val="107000"/>
              </a:lnSpc>
              <a:spcAft>
                <a:spcPts val="800"/>
              </a:spcAft>
            </a:pPr>
            <a:r>
              <a:rPr lang="en-GB" sz="6000" dirty="0">
                <a:latin typeface="Calibri" panose="020F0502020204030204" pitchFamily="34" charset="0"/>
                <a:ea typeface="Calibri" panose="020F0502020204030204" pitchFamily="34" charset="0"/>
                <a:cs typeface="Times New Roman" panose="02020603050405020304" pitchFamily="18" charset="0"/>
              </a:rPr>
              <a:t>Was the intervention </a:t>
            </a:r>
            <a:r>
              <a:rPr lang="en-GB" sz="6000" b="1" dirty="0">
                <a:latin typeface="Calibri" panose="020F0502020204030204" pitchFamily="34" charset="0"/>
                <a:ea typeface="Calibri" panose="020F0502020204030204" pitchFamily="34" charset="0"/>
                <a:cs typeface="Times New Roman" panose="02020603050405020304" pitchFamily="18" charset="0"/>
              </a:rPr>
              <a:t>Restrictive</a:t>
            </a:r>
            <a:r>
              <a:rPr lang="en-GB" sz="6000" dirty="0">
                <a:latin typeface="Calibri" panose="020F0502020204030204" pitchFamily="34" charset="0"/>
                <a:ea typeface="Calibri" panose="020F0502020204030204" pitchFamily="34" charset="0"/>
                <a:cs typeface="Times New Roman" panose="02020603050405020304" pitchFamily="18" charset="0"/>
              </a:rPr>
              <a:t> or </a:t>
            </a:r>
            <a:r>
              <a:rPr lang="en-GB" sz="6000" b="1" dirty="0">
                <a:latin typeface="Calibri" panose="020F0502020204030204" pitchFamily="34" charset="0"/>
                <a:ea typeface="Calibri" panose="020F0502020204030204" pitchFamily="34" charset="0"/>
                <a:cs typeface="Times New Roman" panose="02020603050405020304" pitchFamily="18" charset="0"/>
              </a:rPr>
              <a:t>Non-Restrictive</a:t>
            </a:r>
            <a:r>
              <a:rPr lang="en-GB" sz="6000" dirty="0">
                <a:latin typeface="Calibri" panose="020F0502020204030204" pitchFamily="34" charset="0"/>
                <a:ea typeface="Calibri" panose="020F0502020204030204" pitchFamily="34" charset="0"/>
                <a:cs typeface="Times New Roman" panose="02020603050405020304" pitchFamily="18" charset="0"/>
              </a:rPr>
              <a:t>? </a:t>
            </a:r>
          </a:p>
          <a:p>
            <a:pPr lvl="0" algn="ctr">
              <a:lnSpc>
                <a:spcPct val="107000"/>
              </a:lnSpc>
              <a:spcAft>
                <a:spcPts val="800"/>
              </a:spcAft>
            </a:pPr>
            <a:endParaRPr lang="en-GB" sz="6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Aft>
                <a:spcPts val="800"/>
              </a:spcAft>
            </a:pPr>
            <a:r>
              <a:rPr lang="en-GB" sz="6000" dirty="0">
                <a:latin typeface="Calibri" panose="020F0502020204030204" pitchFamily="34" charset="0"/>
                <a:ea typeface="Calibri" panose="020F0502020204030204" pitchFamily="34" charset="0"/>
                <a:cs typeface="Times New Roman" panose="02020603050405020304" pitchFamily="18" charset="0"/>
              </a:rPr>
              <a:t>Was there any </a:t>
            </a:r>
            <a:r>
              <a:rPr lang="en-GB" sz="6000" b="1" u="sng" dirty="0">
                <a:latin typeface="Calibri" panose="020F0502020204030204" pitchFamily="34" charset="0"/>
                <a:ea typeface="Calibri" panose="020F0502020204030204" pitchFamily="34" charset="0"/>
                <a:cs typeface="Times New Roman" panose="02020603050405020304" pitchFamily="18" charset="0"/>
              </a:rPr>
              <a:t>force</a:t>
            </a:r>
            <a:r>
              <a:rPr lang="en-GB" sz="6000" dirty="0">
                <a:latin typeface="Calibri" panose="020F0502020204030204" pitchFamily="34" charset="0"/>
                <a:ea typeface="Calibri" panose="020F0502020204030204" pitchFamily="34" charset="0"/>
                <a:cs typeface="Times New Roman" panose="02020603050405020304" pitchFamily="18" charset="0"/>
              </a:rPr>
              <a:t> involved?</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8457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Text Box 3"/>
          <p:cNvSpPr txBox="1">
            <a:spLocks noChangeArrowheads="1"/>
          </p:cNvSpPr>
          <p:nvPr/>
        </p:nvSpPr>
        <p:spPr bwMode="auto">
          <a:xfrm>
            <a:off x="335360" y="1340768"/>
            <a:ext cx="111612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GB" altLang="en-US" sz="4000" dirty="0">
                <a:solidFill>
                  <a:prstClr val="black"/>
                </a:solidFill>
                <a:latin typeface="Arial"/>
              </a:rPr>
              <a:t>There are </a:t>
            </a:r>
            <a:r>
              <a:rPr lang="en-GB" altLang="en-US" sz="6000" b="1" dirty="0">
                <a:solidFill>
                  <a:prstClr val="black"/>
                </a:solidFill>
                <a:latin typeface="Arial"/>
              </a:rPr>
              <a:t>2 types </a:t>
            </a:r>
            <a:r>
              <a:rPr lang="en-GB" altLang="en-US" sz="4000" dirty="0">
                <a:solidFill>
                  <a:prstClr val="black"/>
                </a:solidFill>
                <a:latin typeface="Arial"/>
              </a:rPr>
              <a:t>of physical intervention:</a:t>
            </a:r>
          </a:p>
        </p:txBody>
      </p:sp>
      <p:sp>
        <p:nvSpPr>
          <p:cNvPr id="4" name="Rectangle 15"/>
          <p:cNvSpPr txBox="1">
            <a:spLocks noChangeArrowheads="1"/>
          </p:cNvSpPr>
          <p:nvPr/>
        </p:nvSpPr>
        <p:spPr bwMode="auto">
          <a:xfrm>
            <a:off x="1631504" y="2780928"/>
            <a:ext cx="8902807" cy="319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en-GB" altLang="en-US" sz="4400" b="1" u="sng" dirty="0">
                <a:solidFill>
                  <a:srgbClr val="65912B"/>
                </a:solidFill>
                <a:cs typeface="Arial" panose="020B0604020202020204" pitchFamily="34" charset="0"/>
              </a:rPr>
              <a:t>Non-Restrictive</a:t>
            </a:r>
            <a:r>
              <a:rPr lang="en-GB" altLang="en-US" sz="3200" dirty="0">
                <a:solidFill>
                  <a:prstClr val="black"/>
                </a:solidFill>
                <a:cs typeface="Arial" panose="020B0604020202020204" pitchFamily="34" charset="0"/>
              </a:rPr>
              <a:t> interventions</a:t>
            </a:r>
          </a:p>
          <a:p>
            <a:pPr algn="ctr" eaLnBrk="1" hangingPunct="1"/>
            <a:endParaRPr lang="en-GB" altLang="en-US" sz="3200" dirty="0">
              <a:solidFill>
                <a:srgbClr val="3E516A"/>
              </a:solidFill>
              <a:cs typeface="Arial" panose="020B0604020202020204" pitchFamily="34" charset="0"/>
            </a:endParaRPr>
          </a:p>
          <a:p>
            <a:pPr algn="ctr" eaLnBrk="1" hangingPunct="1"/>
            <a:r>
              <a:rPr lang="en-GB" altLang="en-US" sz="4400" b="1" u="sng" dirty="0">
                <a:solidFill>
                  <a:srgbClr val="65912B"/>
                </a:solidFill>
                <a:cs typeface="Arial" panose="020B0604020202020204" pitchFamily="34" charset="0"/>
              </a:rPr>
              <a:t>Restrictive</a:t>
            </a:r>
            <a:r>
              <a:rPr lang="en-GB" altLang="en-US" sz="4800" dirty="0">
                <a:solidFill>
                  <a:srgbClr val="65912B"/>
                </a:solidFill>
                <a:cs typeface="Arial" panose="020B0604020202020204" pitchFamily="34" charset="0"/>
              </a:rPr>
              <a:t> </a:t>
            </a:r>
            <a:r>
              <a:rPr lang="en-GB" altLang="en-US" sz="3200" dirty="0">
                <a:solidFill>
                  <a:prstClr val="black"/>
                </a:solidFill>
                <a:cs typeface="Arial" panose="020B0604020202020204" pitchFamily="34" charset="0"/>
              </a:rPr>
              <a:t>interventions</a:t>
            </a:r>
            <a:br>
              <a:rPr lang="en-GB" altLang="en-US" sz="4800" dirty="0">
                <a:solidFill>
                  <a:srgbClr val="3E516A"/>
                </a:solidFill>
                <a:latin typeface="PT Sans" panose="020B0503020203020204" pitchFamily="34" charset="0"/>
                <a:cs typeface="Arial" panose="020B0604020202020204" pitchFamily="34" charset="0"/>
              </a:rPr>
            </a:br>
            <a:endParaRPr lang="en-GB" altLang="en-US" sz="4800" dirty="0">
              <a:solidFill>
                <a:srgbClr val="3E516A"/>
              </a:solidFill>
              <a:latin typeface="PT Sans" panose="020B0503020203020204" pitchFamily="34" charset="0"/>
              <a:cs typeface="Arial" panose="020B0604020202020204" pitchFamily="34" charset="0"/>
            </a:endParaRPr>
          </a:p>
        </p:txBody>
      </p:sp>
      <p:sp>
        <p:nvSpPr>
          <p:cNvPr id="5"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Non Restrictive and Restrictive </a:t>
            </a:r>
          </a:p>
        </p:txBody>
      </p:sp>
      <p:sp>
        <p:nvSpPr>
          <p:cNvPr id="6" name="Flowchart: Delay 5"/>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341308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33209"/>
            <a:ext cx="9000000" cy="90000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Non Restrictive Interventions  </a:t>
            </a:r>
          </a:p>
        </p:txBody>
      </p:sp>
      <p:sp>
        <p:nvSpPr>
          <p:cNvPr id="7" name="Flowchart: Delay 6"/>
          <p:cNvSpPr/>
          <p:nvPr/>
        </p:nvSpPr>
        <p:spPr>
          <a:xfrm>
            <a:off x="8986565" y="333209"/>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4151784" y="3272455"/>
            <a:ext cx="6048672" cy="1862048"/>
          </a:xfrm>
          <a:prstGeom prst="rect">
            <a:avLst/>
          </a:prstGeom>
          <a:noFill/>
        </p:spPr>
        <p:txBody>
          <a:bodyPr wrap="square" rtlCol="0">
            <a:spAutoFit/>
          </a:bodyPr>
          <a:lstStyle/>
          <a:p>
            <a:pPr marL="190500" indent="-190500"/>
            <a:r>
              <a:rPr lang="en-US" altLang="en-US" sz="11500" b="1" dirty="0">
                <a:solidFill>
                  <a:srgbClr val="7030A0"/>
                </a:solidFill>
              </a:rPr>
              <a:t>Guiding</a:t>
            </a:r>
          </a:p>
        </p:txBody>
      </p:sp>
      <p:sp>
        <p:nvSpPr>
          <p:cNvPr id="11" name="TextBox 10"/>
          <p:cNvSpPr txBox="1"/>
          <p:nvPr/>
        </p:nvSpPr>
        <p:spPr>
          <a:xfrm>
            <a:off x="199672" y="1219399"/>
            <a:ext cx="11800984" cy="769441"/>
          </a:xfrm>
          <a:prstGeom prst="rect">
            <a:avLst/>
          </a:prstGeom>
          <a:noFill/>
        </p:spPr>
        <p:txBody>
          <a:bodyPr wrap="square" rtlCol="0">
            <a:spAutoFit/>
          </a:bodyPr>
          <a:lstStyle/>
          <a:p>
            <a:pPr marL="190500" indent="-190500"/>
            <a:r>
              <a:rPr lang="en-GB" altLang="en-US" sz="4400" b="1" u="sng" dirty="0">
                <a:solidFill>
                  <a:srgbClr val="70AD47"/>
                </a:solidFill>
              </a:rPr>
              <a:t>Non-Restrictive</a:t>
            </a:r>
            <a:r>
              <a:rPr lang="en-GB" altLang="en-US" sz="3200" b="1" dirty="0">
                <a:solidFill>
                  <a:srgbClr val="65912B"/>
                </a:solidFill>
              </a:rPr>
              <a:t> </a:t>
            </a:r>
            <a:r>
              <a:rPr lang="en-GB" altLang="en-US" sz="3200" dirty="0">
                <a:solidFill>
                  <a:prstClr val="black"/>
                </a:solidFill>
              </a:rPr>
              <a:t>physical interventions include:</a:t>
            </a:r>
            <a:endParaRPr lang="en-US" altLang="en-US" sz="4800" b="1" dirty="0">
              <a:solidFill>
                <a:srgbClr val="FFC000"/>
              </a:solidFill>
            </a:endParaRPr>
          </a:p>
        </p:txBody>
      </p:sp>
      <p:sp>
        <p:nvSpPr>
          <p:cNvPr id="2" name="Rectangle 1"/>
          <p:cNvSpPr/>
          <p:nvPr/>
        </p:nvSpPr>
        <p:spPr>
          <a:xfrm>
            <a:off x="335360" y="1988839"/>
            <a:ext cx="4608512" cy="1862048"/>
          </a:xfrm>
          <a:prstGeom prst="rect">
            <a:avLst/>
          </a:prstGeom>
        </p:spPr>
        <p:txBody>
          <a:bodyPr wrap="square">
            <a:spAutoFit/>
          </a:bodyPr>
          <a:lstStyle/>
          <a:p>
            <a:pPr marL="190500" indent="-190500"/>
            <a:r>
              <a:rPr lang="en-GB" altLang="en-US" sz="11500" b="1" dirty="0">
                <a:solidFill>
                  <a:srgbClr val="70AD47"/>
                </a:solidFill>
              </a:rPr>
              <a:t>Touch</a:t>
            </a:r>
            <a:endParaRPr lang="en-US" altLang="en-US" sz="11500" b="1" dirty="0">
              <a:solidFill>
                <a:srgbClr val="70AD47"/>
              </a:solidFill>
            </a:endParaRPr>
          </a:p>
        </p:txBody>
      </p:sp>
    </p:spTree>
    <p:custDataLst>
      <p:tags r:id="rId1"/>
    </p:custDataLst>
    <p:extLst>
      <p:ext uri="{BB962C8B-B14F-4D97-AF65-F5344CB8AC3E}">
        <p14:creationId xmlns:p14="http://schemas.microsoft.com/office/powerpoint/2010/main" val="260467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33209"/>
            <a:ext cx="9000000" cy="90000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Arial"/>
                <a:ea typeface="+mj-ea"/>
                <a:cs typeface="+mj-cs"/>
              </a:rPr>
              <a:t> Restrictive or Non-Restrictive?</a:t>
            </a:r>
          </a:p>
        </p:txBody>
      </p:sp>
      <p:sp>
        <p:nvSpPr>
          <p:cNvPr id="7" name="Flowchart: Delay 6"/>
          <p:cNvSpPr/>
          <p:nvPr/>
        </p:nvSpPr>
        <p:spPr>
          <a:xfrm>
            <a:off x="8986565" y="333209"/>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p:cNvSpPr txBox="1"/>
          <p:nvPr/>
        </p:nvSpPr>
        <p:spPr>
          <a:xfrm>
            <a:off x="3575720" y="2914551"/>
            <a:ext cx="7200800" cy="2554545"/>
          </a:xfrm>
          <a:prstGeom prst="rect">
            <a:avLst/>
          </a:prstGeom>
          <a:noFill/>
        </p:spPr>
        <p:txBody>
          <a:bodyPr wrap="square" rtlCol="0">
            <a:spAutoFit/>
          </a:bodyPr>
          <a:lstStyle/>
          <a:p>
            <a:pPr marL="190500" marR="0" lvl="0" indent="-190500" algn="l" defTabSz="914400" rtl="0" eaLnBrk="1" fontAlgn="base" latinLnBrk="0" hangingPunct="1">
              <a:lnSpc>
                <a:spcPct val="100000"/>
              </a:lnSpc>
              <a:spcBef>
                <a:spcPct val="0"/>
              </a:spcBef>
              <a:spcAft>
                <a:spcPct val="0"/>
              </a:spcAft>
              <a:buClrTx/>
              <a:buSzTx/>
              <a:buFontTx/>
              <a:buNone/>
              <a:tabLst/>
              <a:defRPr/>
            </a:pPr>
            <a:r>
              <a:rPr kumimoji="0" lang="en-US" altLang="en-US" sz="8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Splitting up a fight</a:t>
            </a:r>
          </a:p>
        </p:txBody>
      </p:sp>
      <p:sp>
        <p:nvSpPr>
          <p:cNvPr id="2" name="Rectangle 1"/>
          <p:cNvSpPr/>
          <p:nvPr/>
        </p:nvSpPr>
        <p:spPr>
          <a:xfrm>
            <a:off x="767408" y="1591112"/>
            <a:ext cx="6192688" cy="1323439"/>
          </a:xfrm>
          <a:prstGeom prst="rect">
            <a:avLst/>
          </a:prstGeom>
        </p:spPr>
        <p:txBody>
          <a:bodyPr wrap="square">
            <a:spAutoFit/>
          </a:bodyPr>
          <a:lstStyle/>
          <a:p>
            <a:pPr marL="190500" marR="0" lvl="0" indent="-190500" algn="l" defTabSz="914400" rtl="0" eaLnBrk="1" fontAlgn="base" latinLnBrk="0" hangingPunct="1">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Breakaways</a:t>
            </a:r>
            <a:endParaRPr kumimoji="0" lang="en-US" altLang="en-US" sz="8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49324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19" name="Rectangle 15"/>
          <p:cNvSpPr>
            <a:spLocks noGrp="1" noChangeArrowheads="1"/>
          </p:cNvSpPr>
          <p:nvPr>
            <p:ph type="title" idx="4294967295"/>
          </p:nvPr>
        </p:nvSpPr>
        <p:spPr>
          <a:xfrm>
            <a:off x="1811524" y="2256725"/>
            <a:ext cx="8568952" cy="2344550"/>
          </a:xfrm>
          <a:solidFill>
            <a:schemeClr val="bg1"/>
          </a:solidFill>
        </p:spPr>
        <p:txBody>
          <a:bodyPr anchor="t">
            <a:noAutofit/>
          </a:bodyPr>
          <a:lstStyle/>
          <a:p>
            <a:pPr algn="ctr" eaLnBrk="1" hangingPunct="1"/>
            <a:r>
              <a:rPr lang="en-GB" altLang="en-US" sz="6000" b="1" dirty="0">
                <a:latin typeface="+mn-lt"/>
                <a:cs typeface="Arial" panose="020B0604020202020204" pitchFamily="34" charset="0"/>
              </a:rPr>
              <a:t>Restrictive</a:t>
            </a:r>
            <a:r>
              <a:rPr lang="en-GB" altLang="en-US" sz="3200" dirty="0">
                <a:latin typeface="+mn-lt"/>
                <a:cs typeface="Arial" panose="020B0604020202020204" pitchFamily="34" charset="0"/>
              </a:rPr>
              <a:t> physical interventions involve the </a:t>
            </a:r>
            <a:r>
              <a:rPr lang="en-GB" altLang="en-US" sz="6000" b="1" dirty="0">
                <a:latin typeface="+mn-lt"/>
                <a:cs typeface="Arial" panose="020B0604020202020204" pitchFamily="34" charset="0"/>
              </a:rPr>
              <a:t>use of force</a:t>
            </a:r>
            <a:endParaRPr lang="en-GB" altLang="en-US" sz="3200" dirty="0">
              <a:latin typeface="+mn-lt"/>
              <a:cs typeface="Arial" panose="020B0604020202020204" pitchFamily="34" charset="0"/>
            </a:endParaRPr>
          </a:p>
        </p:txBody>
      </p:sp>
      <p:sp>
        <p:nvSpPr>
          <p:cNvPr id="73743" name="Text Box 16"/>
          <p:cNvSpPr txBox="1">
            <a:spLocks noChangeArrowheads="1"/>
          </p:cNvSpPr>
          <p:nvPr/>
        </p:nvSpPr>
        <p:spPr bwMode="auto">
          <a:xfrm>
            <a:off x="3627438" y="496889"/>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200">
              <a:solidFill>
                <a:prstClr val="black"/>
              </a:solidFill>
              <a:latin typeface="Eurostile" pitchFamily="34" charset="0"/>
            </a:endParaRPr>
          </a:p>
        </p:txBody>
      </p:sp>
      <p:sp>
        <p:nvSpPr>
          <p:cNvPr id="7"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Restrictive Physical Intervention </a:t>
            </a:r>
          </a:p>
        </p:txBody>
      </p:sp>
      <p:sp>
        <p:nvSpPr>
          <p:cNvPr id="8" name="Flowchart: Delay 7"/>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3108959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6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1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8354" name="Text Box 2"/>
          <p:cNvSpPr txBox="1">
            <a:spLocks noChangeArrowheads="1"/>
          </p:cNvSpPr>
          <p:nvPr/>
        </p:nvSpPr>
        <p:spPr bwMode="auto">
          <a:xfrm>
            <a:off x="731404" y="1484784"/>
            <a:ext cx="10729192" cy="4093428"/>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dirty="0">
                <a:solidFill>
                  <a:prstClr val="black"/>
                </a:solidFill>
                <a:latin typeface="Arial" panose="020B0604020202020204" pitchFamily="34" charset="0"/>
              </a:rPr>
              <a:t>A number of </a:t>
            </a:r>
          </a:p>
          <a:p>
            <a:pPr algn="ctr" eaLnBrk="1" hangingPunct="1">
              <a:spcBef>
                <a:spcPct val="0"/>
              </a:spcBef>
              <a:buFontTx/>
              <a:buNone/>
            </a:pPr>
            <a:r>
              <a:rPr lang="en-GB" altLang="en-US" sz="4400" b="1" u="sng" dirty="0">
                <a:solidFill>
                  <a:srgbClr val="8DC63F"/>
                </a:solidFill>
                <a:latin typeface="Arial" panose="020B0604020202020204" pitchFamily="34" charset="0"/>
              </a:rPr>
              <a:t>Criminal Offences</a:t>
            </a:r>
            <a:r>
              <a:rPr lang="en-GB" altLang="en-US" sz="4400" dirty="0">
                <a:solidFill>
                  <a:srgbClr val="8DC63F"/>
                </a:solidFill>
                <a:latin typeface="Arial" panose="020B0604020202020204" pitchFamily="34" charset="0"/>
              </a:rPr>
              <a:t> </a:t>
            </a:r>
            <a:r>
              <a:rPr lang="en-GB" altLang="en-US" dirty="0">
                <a:solidFill>
                  <a:prstClr val="black"/>
                </a:solidFill>
                <a:latin typeface="Arial" panose="020B0604020202020204" pitchFamily="34" charset="0"/>
              </a:rPr>
              <a:t>and</a:t>
            </a:r>
            <a:r>
              <a:rPr lang="en-GB" altLang="en-US" dirty="0">
                <a:solidFill>
                  <a:srgbClr val="8DC63F"/>
                </a:solidFill>
                <a:latin typeface="Arial" panose="020B0604020202020204" pitchFamily="34" charset="0"/>
              </a:rPr>
              <a:t> </a:t>
            </a:r>
            <a:r>
              <a:rPr lang="en-GB" altLang="en-US" sz="4400" b="1" u="sng" dirty="0">
                <a:solidFill>
                  <a:srgbClr val="8DC63F"/>
                </a:solidFill>
                <a:latin typeface="Arial" panose="020B0604020202020204" pitchFamily="34" charset="0"/>
              </a:rPr>
              <a:t>Civil Wrongs</a:t>
            </a:r>
            <a:r>
              <a:rPr lang="en-GB" altLang="en-US" sz="4400" b="1" dirty="0">
                <a:solidFill>
                  <a:srgbClr val="8DC63F"/>
                </a:solidFill>
                <a:latin typeface="Arial" panose="020B0604020202020204" pitchFamily="34" charset="0"/>
              </a:rPr>
              <a:t> </a:t>
            </a:r>
          </a:p>
          <a:p>
            <a:pPr algn="ctr" eaLnBrk="1" hangingPunct="1">
              <a:spcBef>
                <a:spcPct val="0"/>
              </a:spcBef>
              <a:buFontTx/>
              <a:buNone/>
            </a:pPr>
            <a:r>
              <a:rPr lang="en-GB" altLang="en-US" dirty="0">
                <a:solidFill>
                  <a:prstClr val="black"/>
                </a:solidFill>
                <a:latin typeface="Arial" panose="020B0604020202020204" pitchFamily="34" charset="0"/>
              </a:rPr>
              <a:t>may be committed if a person uses </a:t>
            </a:r>
          </a:p>
          <a:p>
            <a:pPr algn="ctr" eaLnBrk="1" hangingPunct="1">
              <a:spcBef>
                <a:spcPct val="0"/>
              </a:spcBef>
              <a:buFontTx/>
              <a:buNone/>
            </a:pPr>
            <a:r>
              <a:rPr lang="en-GB" altLang="en-US" sz="6000" b="1" dirty="0">
                <a:solidFill>
                  <a:prstClr val="black"/>
                </a:solidFill>
                <a:latin typeface="Arial" panose="020B0604020202020204" pitchFamily="34" charset="0"/>
              </a:rPr>
              <a:t>Physical Intervention </a:t>
            </a:r>
          </a:p>
          <a:p>
            <a:pPr algn="ctr" eaLnBrk="1" hangingPunct="1">
              <a:spcBef>
                <a:spcPct val="0"/>
              </a:spcBef>
              <a:buFontTx/>
              <a:buNone/>
            </a:pPr>
            <a:r>
              <a:rPr lang="en-GB" altLang="en-US" dirty="0">
                <a:solidFill>
                  <a:prstClr val="black"/>
                </a:solidFill>
                <a:latin typeface="Arial" panose="020B0604020202020204" pitchFamily="34" charset="0"/>
              </a:rPr>
              <a:t>where that intervention is not </a:t>
            </a:r>
          </a:p>
          <a:p>
            <a:pPr algn="ctr" eaLnBrk="1" hangingPunct="1">
              <a:spcBef>
                <a:spcPct val="0"/>
              </a:spcBef>
              <a:buFontTx/>
              <a:buNone/>
            </a:pPr>
            <a:r>
              <a:rPr lang="en-GB" altLang="en-US" sz="6000" b="1" dirty="0">
                <a:solidFill>
                  <a:prstClr val="black"/>
                </a:solidFill>
                <a:latin typeface="Arial" panose="020B0604020202020204" pitchFamily="34" charset="0"/>
              </a:rPr>
              <a:t>Justifiable</a:t>
            </a:r>
            <a:r>
              <a:rPr lang="en-GB" altLang="en-US" dirty="0">
                <a:solidFill>
                  <a:prstClr val="black"/>
                </a:solidFill>
                <a:latin typeface="Arial" panose="020B0604020202020204" pitchFamily="34" charset="0"/>
              </a:rPr>
              <a:t> and </a:t>
            </a:r>
            <a:r>
              <a:rPr lang="en-GB" altLang="en-US" sz="6000" b="1" dirty="0">
                <a:solidFill>
                  <a:prstClr val="black"/>
                </a:solidFill>
                <a:latin typeface="Arial" panose="020B0604020202020204" pitchFamily="34" charset="0"/>
              </a:rPr>
              <a:t>Reasonable</a:t>
            </a:r>
            <a:r>
              <a:rPr lang="en-GB" altLang="en-US" sz="4400" dirty="0">
                <a:solidFill>
                  <a:prstClr val="black"/>
                </a:solidFill>
                <a:latin typeface="Arial" panose="020B0604020202020204" pitchFamily="34" charset="0"/>
              </a:rPr>
              <a:t>.</a:t>
            </a:r>
          </a:p>
        </p:txBody>
      </p:sp>
      <p:sp>
        <p:nvSpPr>
          <p:cNvPr id="5"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Civil Law (Potential Liabilities) </a:t>
            </a:r>
          </a:p>
        </p:txBody>
      </p:sp>
      <p:sp>
        <p:nvSpPr>
          <p:cNvPr id="6" name="Flowchart: Delay 5"/>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296105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8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02" name="Text Box 2"/>
          <p:cNvSpPr txBox="1">
            <a:spLocks noChangeArrowheads="1"/>
          </p:cNvSpPr>
          <p:nvPr/>
        </p:nvSpPr>
        <p:spPr bwMode="auto">
          <a:xfrm>
            <a:off x="610275" y="1412776"/>
            <a:ext cx="1094521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dirty="0">
                <a:solidFill>
                  <a:prstClr val="black"/>
                </a:solidFill>
                <a:latin typeface="Arial" panose="020B0604020202020204" pitchFamily="34" charset="0"/>
              </a:rPr>
              <a:t>You should be aware that if you </a:t>
            </a:r>
          </a:p>
          <a:p>
            <a:pPr algn="ctr" eaLnBrk="1" hangingPunct="1">
              <a:spcBef>
                <a:spcPct val="0"/>
              </a:spcBef>
              <a:buFontTx/>
              <a:buNone/>
            </a:pPr>
            <a:r>
              <a:rPr lang="en-GB" altLang="en-US" sz="4400" b="1" u="sng" dirty="0">
                <a:solidFill>
                  <a:srgbClr val="C00000"/>
                </a:solidFill>
                <a:latin typeface="Arial" panose="020B0604020202020204" pitchFamily="34" charset="0"/>
              </a:rPr>
              <a:t>failed</a:t>
            </a:r>
            <a:r>
              <a:rPr lang="en-GB" altLang="en-US" sz="4400" u="sng" dirty="0">
                <a:solidFill>
                  <a:srgbClr val="C00000"/>
                </a:solidFill>
                <a:latin typeface="Arial" panose="020B0604020202020204" pitchFamily="34" charset="0"/>
              </a:rPr>
              <a:t> </a:t>
            </a:r>
            <a:r>
              <a:rPr lang="en-GB" altLang="en-US" sz="4400" b="1" u="sng" dirty="0">
                <a:solidFill>
                  <a:srgbClr val="C00000"/>
                </a:solidFill>
                <a:latin typeface="Arial" panose="020B0604020202020204" pitchFamily="34" charset="0"/>
              </a:rPr>
              <a:t>to act </a:t>
            </a:r>
          </a:p>
          <a:p>
            <a:pPr algn="ctr" eaLnBrk="1" hangingPunct="1">
              <a:spcBef>
                <a:spcPct val="0"/>
              </a:spcBef>
              <a:buFontTx/>
              <a:buNone/>
            </a:pPr>
            <a:r>
              <a:rPr lang="en-GB" altLang="en-US" dirty="0">
                <a:solidFill>
                  <a:prstClr val="black"/>
                </a:solidFill>
                <a:latin typeface="Arial" panose="020B0604020202020204" pitchFamily="34" charset="0"/>
              </a:rPr>
              <a:t>and a young person is injured as a result, then you could face a </a:t>
            </a:r>
            <a:r>
              <a:rPr lang="en-GB" altLang="en-US" sz="4400" b="1" u="sng" dirty="0">
                <a:solidFill>
                  <a:srgbClr val="70AD47"/>
                </a:solidFill>
                <a:latin typeface="Arial" panose="020B0604020202020204" pitchFamily="34" charset="0"/>
              </a:rPr>
              <a:t>civil claim</a:t>
            </a:r>
            <a:r>
              <a:rPr lang="en-GB" altLang="en-US" sz="4400" dirty="0">
                <a:solidFill>
                  <a:srgbClr val="70AD47"/>
                </a:solidFill>
                <a:latin typeface="Arial" panose="020B0604020202020204" pitchFamily="34" charset="0"/>
              </a:rPr>
              <a:t> </a:t>
            </a:r>
            <a:r>
              <a:rPr lang="en-GB" altLang="en-US" dirty="0">
                <a:solidFill>
                  <a:prstClr val="black"/>
                </a:solidFill>
                <a:latin typeface="Arial" panose="020B0604020202020204" pitchFamily="34" charset="0"/>
              </a:rPr>
              <a:t>for ‘damages’ due to </a:t>
            </a:r>
          </a:p>
          <a:p>
            <a:pPr algn="ctr" eaLnBrk="1" hangingPunct="1">
              <a:spcBef>
                <a:spcPct val="0"/>
              </a:spcBef>
              <a:buFontTx/>
              <a:buNone/>
            </a:pPr>
            <a:r>
              <a:rPr lang="en-GB" altLang="en-US" sz="4400" b="1" u="sng" dirty="0">
                <a:solidFill>
                  <a:srgbClr val="70AD47"/>
                </a:solidFill>
                <a:latin typeface="Arial" panose="020B0604020202020204" pitchFamily="34" charset="0"/>
              </a:rPr>
              <a:t>NEGLIGENCE</a:t>
            </a:r>
            <a:r>
              <a:rPr lang="en-GB" altLang="en-US" dirty="0">
                <a:solidFill>
                  <a:srgbClr val="70AD47"/>
                </a:solidFill>
                <a:latin typeface="Arial" panose="020B0604020202020204" pitchFamily="34" charset="0"/>
              </a:rPr>
              <a:t> </a:t>
            </a:r>
            <a:r>
              <a:rPr lang="en-GB" altLang="en-US" dirty="0">
                <a:solidFill>
                  <a:prstClr val="black"/>
                </a:solidFill>
                <a:latin typeface="Arial" panose="020B0604020202020204" pitchFamily="34" charset="0"/>
              </a:rPr>
              <a:t>in </a:t>
            </a:r>
          </a:p>
          <a:p>
            <a:pPr algn="ctr" eaLnBrk="1" hangingPunct="1">
              <a:spcBef>
                <a:spcPct val="0"/>
              </a:spcBef>
              <a:buFontTx/>
              <a:buNone/>
            </a:pPr>
            <a:r>
              <a:rPr lang="en-GB" altLang="en-US" sz="6000" b="1" dirty="0">
                <a:solidFill>
                  <a:prstClr val="black"/>
                </a:solidFill>
                <a:latin typeface="Arial" panose="020B0604020202020204" pitchFamily="34" charset="0"/>
              </a:rPr>
              <a:t>failing to prevent </a:t>
            </a:r>
          </a:p>
          <a:p>
            <a:pPr algn="ctr" eaLnBrk="1" hangingPunct="1">
              <a:spcBef>
                <a:spcPct val="0"/>
              </a:spcBef>
              <a:buFontTx/>
              <a:buNone/>
            </a:pPr>
            <a:r>
              <a:rPr lang="en-GB" altLang="en-US" dirty="0">
                <a:solidFill>
                  <a:prstClr val="black"/>
                </a:solidFill>
                <a:latin typeface="Arial" panose="020B0604020202020204" pitchFamily="34" charset="0"/>
              </a:rPr>
              <a:t>the injuries</a:t>
            </a:r>
          </a:p>
        </p:txBody>
      </p:sp>
      <p:sp>
        <p:nvSpPr>
          <p:cNvPr id="5"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Civil Law (Potential Liabilities) </a:t>
            </a:r>
          </a:p>
        </p:txBody>
      </p:sp>
      <p:sp>
        <p:nvSpPr>
          <p:cNvPr id="6" name="Flowchart: Delay 5"/>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255235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0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0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040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040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040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04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A6754E-6B8C-4507-BF63-9A33BA4C4360}"/>
              </a:ext>
            </a:extLst>
          </p:cNvPr>
          <p:cNvSpPr txBox="1"/>
          <p:nvPr/>
        </p:nvSpPr>
        <p:spPr>
          <a:xfrm>
            <a:off x="0" y="4029317"/>
            <a:ext cx="12191999" cy="1107996"/>
          </a:xfrm>
          <a:prstGeom prst="rect">
            <a:avLst/>
          </a:prstGeom>
          <a:noFill/>
        </p:spPr>
        <p:txBody>
          <a:bodyPr wrap="square" rtlCol="0">
            <a:spAutoFit/>
          </a:bodyPr>
          <a:lstStyle/>
          <a:p>
            <a:pPr algn="ctr"/>
            <a:r>
              <a:rPr lang="en-GB" b="1" dirty="0">
                <a:solidFill>
                  <a:schemeClr val="accent5"/>
                </a:solidFill>
              </a:rPr>
              <a:t>Password</a:t>
            </a:r>
            <a:r>
              <a:rPr lang="en-GB" dirty="0"/>
              <a:t>: </a:t>
            </a:r>
            <a:r>
              <a:rPr lang="en-GB" sz="6600" b="1" dirty="0"/>
              <a:t>????????</a:t>
            </a:r>
          </a:p>
        </p:txBody>
      </p:sp>
      <p:pic>
        <p:nvPicPr>
          <p:cNvPr id="1032" name="Picture 8" descr="Image result for wifi logo">
            <a:extLst>
              <a:ext uri="{FF2B5EF4-FFF2-40B4-BE49-F238E27FC236}">
                <a16:creationId xmlns:a16="http://schemas.microsoft.com/office/drawing/2014/main" id="{BE0CE16C-0567-46AC-92C4-C45800FAD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099" y="321913"/>
            <a:ext cx="44958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89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Text Box 3"/>
          <p:cNvSpPr txBox="1">
            <a:spLocks noChangeArrowheads="1"/>
          </p:cNvSpPr>
          <p:nvPr/>
        </p:nvSpPr>
        <p:spPr bwMode="auto">
          <a:xfrm>
            <a:off x="335360" y="1484784"/>
            <a:ext cx="11521280" cy="4093428"/>
          </a:xfrm>
          <a:prstGeom prst="rect">
            <a:avLst/>
          </a:prstGeom>
          <a:solidFill>
            <a:schemeClr val="bg1"/>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prstClr val="black"/>
                </a:solidFill>
                <a:latin typeface="Arial"/>
              </a:rPr>
              <a:t>“</a:t>
            </a:r>
            <a:r>
              <a:rPr lang="en-GB" altLang="en-US" sz="4400" b="1" u="sng" dirty="0">
                <a:solidFill>
                  <a:srgbClr val="70AD47"/>
                </a:solidFill>
                <a:latin typeface="Arial"/>
              </a:rPr>
              <a:t>Assault</a:t>
            </a:r>
            <a:r>
              <a:rPr lang="en-GB" altLang="en-US" sz="3200" dirty="0">
                <a:solidFill>
                  <a:prstClr val="black"/>
                </a:solidFill>
                <a:latin typeface="Arial"/>
              </a:rPr>
              <a:t> </a:t>
            </a:r>
          </a:p>
          <a:p>
            <a:pPr algn="ctr">
              <a:lnSpc>
                <a:spcPct val="100000"/>
              </a:lnSpc>
              <a:spcBef>
                <a:spcPct val="0"/>
              </a:spcBef>
              <a:buFontTx/>
              <a:buNone/>
            </a:pPr>
            <a:r>
              <a:rPr lang="en-GB" altLang="en-US" sz="3200" dirty="0">
                <a:solidFill>
                  <a:prstClr val="black"/>
                </a:solidFill>
                <a:latin typeface="Arial"/>
              </a:rPr>
              <a:t>is committed when a person </a:t>
            </a:r>
          </a:p>
          <a:p>
            <a:pPr algn="ctr">
              <a:lnSpc>
                <a:spcPct val="100000"/>
              </a:lnSpc>
              <a:spcBef>
                <a:spcPct val="0"/>
              </a:spcBef>
              <a:buFontTx/>
              <a:buNone/>
            </a:pPr>
            <a:r>
              <a:rPr lang="en-GB" altLang="en-US" sz="4400" b="1" u="sng" dirty="0">
                <a:solidFill>
                  <a:srgbClr val="C00000"/>
                </a:solidFill>
                <a:latin typeface="Arial"/>
              </a:rPr>
              <a:t>intentionally</a:t>
            </a:r>
            <a:r>
              <a:rPr lang="en-GB" altLang="en-US" sz="4400" b="1" dirty="0">
                <a:solidFill>
                  <a:srgbClr val="C00000"/>
                </a:solidFill>
                <a:latin typeface="Arial"/>
              </a:rPr>
              <a:t> </a:t>
            </a:r>
          </a:p>
          <a:p>
            <a:pPr algn="ctr">
              <a:lnSpc>
                <a:spcPct val="100000"/>
              </a:lnSpc>
              <a:spcBef>
                <a:spcPct val="0"/>
              </a:spcBef>
              <a:buFontTx/>
              <a:buNone/>
            </a:pPr>
            <a:r>
              <a:rPr lang="en-GB" altLang="en-US" sz="3200" dirty="0">
                <a:solidFill>
                  <a:prstClr val="black"/>
                </a:solidFill>
                <a:latin typeface="Arial"/>
              </a:rPr>
              <a:t>or recklessly causes another to apprehend </a:t>
            </a:r>
          </a:p>
          <a:p>
            <a:pPr algn="ctr">
              <a:lnSpc>
                <a:spcPct val="100000"/>
              </a:lnSpc>
              <a:spcBef>
                <a:spcPct val="0"/>
              </a:spcBef>
              <a:buFontTx/>
              <a:buNone/>
            </a:pPr>
            <a:r>
              <a:rPr lang="en-GB" altLang="en-US" sz="4400" b="1" u="sng" dirty="0">
                <a:solidFill>
                  <a:srgbClr val="70AD47"/>
                </a:solidFill>
                <a:latin typeface="Arial"/>
              </a:rPr>
              <a:t>(fear for)</a:t>
            </a:r>
          </a:p>
          <a:p>
            <a:pPr algn="ctr">
              <a:lnSpc>
                <a:spcPct val="100000"/>
              </a:lnSpc>
              <a:spcBef>
                <a:spcPct val="0"/>
              </a:spcBef>
              <a:buFontTx/>
              <a:buNone/>
            </a:pPr>
            <a:r>
              <a:rPr lang="en-GB" altLang="en-US" sz="3200" dirty="0">
                <a:solidFill>
                  <a:prstClr val="black"/>
                </a:solidFill>
                <a:latin typeface="Arial"/>
              </a:rPr>
              <a:t>the immediate infliction of unlawful force”</a:t>
            </a:r>
          </a:p>
          <a:p>
            <a:pPr algn="ctr">
              <a:lnSpc>
                <a:spcPct val="100000"/>
              </a:lnSpc>
              <a:spcBef>
                <a:spcPct val="0"/>
              </a:spcBef>
              <a:buFontTx/>
              <a:buNone/>
            </a:pPr>
            <a:endParaRPr lang="en-GB" altLang="en-US" sz="3200" dirty="0">
              <a:solidFill>
                <a:prstClr val="black"/>
              </a:solidFill>
              <a:latin typeface="Arial"/>
            </a:endParaRPr>
          </a:p>
        </p:txBody>
      </p:sp>
      <p:sp>
        <p:nvSpPr>
          <p:cNvPr id="5"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Assault </a:t>
            </a:r>
          </a:p>
        </p:txBody>
      </p:sp>
      <p:sp>
        <p:nvSpPr>
          <p:cNvPr id="6" name="Flowchart: Delay 5"/>
          <p:cNvSpPr/>
          <p:nvPr/>
        </p:nvSpPr>
        <p:spPr>
          <a:xfrm>
            <a:off x="8975320"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Content Placeholder 2"/>
          <p:cNvSpPr txBox="1">
            <a:spLocks/>
          </p:cNvSpPr>
          <p:nvPr/>
        </p:nvSpPr>
        <p:spPr>
          <a:xfrm>
            <a:off x="335360" y="5661248"/>
            <a:ext cx="6480720" cy="580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GB" sz="2400" dirty="0">
                <a:solidFill>
                  <a:prstClr val="black"/>
                </a:solidFill>
              </a:rPr>
              <a:t>[section 39 Criminal Justice Act 1988]</a:t>
            </a:r>
            <a:endParaRPr lang="en-GB" dirty="0">
              <a:solidFill>
                <a:prstClr val="black"/>
              </a:solidFill>
            </a:endParaRPr>
          </a:p>
        </p:txBody>
      </p:sp>
    </p:spTree>
    <p:custDataLst>
      <p:tags r:id="rId1"/>
    </p:custDataLst>
    <p:extLst>
      <p:ext uri="{BB962C8B-B14F-4D97-AF65-F5344CB8AC3E}">
        <p14:creationId xmlns:p14="http://schemas.microsoft.com/office/powerpoint/2010/main" val="2138534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02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0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27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02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027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Text Box 3"/>
          <p:cNvSpPr txBox="1">
            <a:spLocks noChangeArrowheads="1"/>
          </p:cNvSpPr>
          <p:nvPr/>
        </p:nvSpPr>
        <p:spPr bwMode="auto">
          <a:xfrm>
            <a:off x="335360" y="1233766"/>
            <a:ext cx="11521280" cy="3631763"/>
          </a:xfrm>
          <a:prstGeom prst="rect">
            <a:avLst/>
          </a:prstGeom>
          <a:solidFill>
            <a:schemeClr val="bg1"/>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endParaRPr lang="en-GB" altLang="en-US" sz="4400" b="1" u="sng" dirty="0">
              <a:solidFill>
                <a:srgbClr val="70AD47"/>
              </a:solidFill>
              <a:latin typeface="Arial"/>
            </a:endParaRPr>
          </a:p>
          <a:p>
            <a:pPr algn="ctr">
              <a:lnSpc>
                <a:spcPct val="100000"/>
              </a:lnSpc>
              <a:spcBef>
                <a:spcPct val="0"/>
              </a:spcBef>
              <a:buFontTx/>
              <a:buNone/>
            </a:pPr>
            <a:r>
              <a:rPr lang="en-GB" altLang="en-US" sz="4400" b="1" u="sng" dirty="0">
                <a:solidFill>
                  <a:srgbClr val="70AD47"/>
                </a:solidFill>
                <a:latin typeface="Arial"/>
              </a:rPr>
              <a:t>Touch,</a:t>
            </a:r>
            <a:endParaRPr lang="en-GB" altLang="en-US" sz="4400" u="sng" dirty="0">
              <a:solidFill>
                <a:srgbClr val="70AD47"/>
              </a:solidFill>
              <a:latin typeface="Arial"/>
            </a:endParaRPr>
          </a:p>
          <a:p>
            <a:pPr algn="ctr">
              <a:lnSpc>
                <a:spcPct val="100000"/>
              </a:lnSpc>
              <a:spcBef>
                <a:spcPct val="0"/>
              </a:spcBef>
              <a:buFontTx/>
              <a:buNone/>
            </a:pPr>
            <a:r>
              <a:rPr lang="en-GB" altLang="en-US" sz="4400" b="1" u="sng" dirty="0">
                <a:solidFill>
                  <a:srgbClr val="70AD47"/>
                </a:solidFill>
                <a:latin typeface="Arial"/>
              </a:rPr>
              <a:t>Actual Harm</a:t>
            </a:r>
            <a:r>
              <a:rPr lang="en-GB" altLang="en-US" sz="4400" dirty="0">
                <a:solidFill>
                  <a:srgbClr val="70AD47"/>
                </a:solidFill>
                <a:latin typeface="Arial"/>
              </a:rPr>
              <a:t> </a:t>
            </a:r>
            <a:r>
              <a:rPr lang="en-GB" altLang="en-US" sz="3200" dirty="0">
                <a:solidFill>
                  <a:prstClr val="black"/>
                </a:solidFill>
                <a:latin typeface="Arial"/>
              </a:rPr>
              <a:t>or</a:t>
            </a:r>
            <a:r>
              <a:rPr lang="en-GB" altLang="en-US" sz="4400" dirty="0">
                <a:solidFill>
                  <a:srgbClr val="70AD47"/>
                </a:solidFill>
                <a:latin typeface="Arial"/>
              </a:rPr>
              <a:t> </a:t>
            </a:r>
          </a:p>
          <a:p>
            <a:pPr algn="ctr">
              <a:lnSpc>
                <a:spcPct val="100000"/>
              </a:lnSpc>
              <a:spcBef>
                <a:spcPct val="0"/>
              </a:spcBef>
              <a:buFontTx/>
              <a:buNone/>
            </a:pPr>
            <a:r>
              <a:rPr lang="en-GB" altLang="en-US" sz="6000" dirty="0">
                <a:solidFill>
                  <a:prstClr val="black"/>
                </a:solidFill>
                <a:latin typeface="Arial"/>
              </a:rPr>
              <a:t>intention</a:t>
            </a:r>
          </a:p>
          <a:p>
            <a:pPr algn="ctr">
              <a:lnSpc>
                <a:spcPct val="100000"/>
              </a:lnSpc>
              <a:spcBef>
                <a:spcPct val="0"/>
              </a:spcBef>
              <a:buFontTx/>
              <a:buNone/>
            </a:pPr>
            <a:r>
              <a:rPr lang="en-GB" altLang="en-US" sz="3200" dirty="0">
                <a:solidFill>
                  <a:prstClr val="black"/>
                </a:solidFill>
                <a:latin typeface="Arial"/>
              </a:rPr>
              <a:t>is not important</a:t>
            </a:r>
          </a:p>
        </p:txBody>
      </p:sp>
      <p:sp>
        <p:nvSpPr>
          <p:cNvPr id="5"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Assault </a:t>
            </a:r>
          </a:p>
        </p:txBody>
      </p:sp>
      <p:sp>
        <p:nvSpPr>
          <p:cNvPr id="6" name="Flowchart: Delay 5"/>
          <p:cNvSpPr/>
          <p:nvPr/>
        </p:nvSpPr>
        <p:spPr>
          <a:xfrm>
            <a:off x="8975320"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Content Placeholder 2"/>
          <p:cNvSpPr txBox="1">
            <a:spLocks/>
          </p:cNvSpPr>
          <p:nvPr/>
        </p:nvSpPr>
        <p:spPr>
          <a:xfrm>
            <a:off x="407368" y="5733256"/>
            <a:ext cx="6480720" cy="9401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GB" sz="2400" dirty="0">
                <a:solidFill>
                  <a:prstClr val="black"/>
                </a:solidFill>
              </a:rPr>
              <a:t>[section 39 Criminal Justice Act 1988]</a:t>
            </a:r>
            <a:endParaRPr lang="en-GB" dirty="0">
              <a:solidFill>
                <a:prstClr val="black"/>
              </a:solidFill>
            </a:endParaRPr>
          </a:p>
        </p:txBody>
      </p:sp>
    </p:spTree>
    <p:custDataLst>
      <p:tags r:id="rId1"/>
    </p:custDataLst>
    <p:extLst>
      <p:ext uri="{BB962C8B-B14F-4D97-AF65-F5344CB8AC3E}">
        <p14:creationId xmlns:p14="http://schemas.microsoft.com/office/powerpoint/2010/main" val="93653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2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02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02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Text Box 3"/>
          <p:cNvSpPr txBox="1">
            <a:spLocks noChangeArrowheads="1"/>
          </p:cNvSpPr>
          <p:nvPr/>
        </p:nvSpPr>
        <p:spPr bwMode="auto">
          <a:xfrm>
            <a:off x="623392" y="1052736"/>
            <a:ext cx="10657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endParaRPr lang="en-GB" altLang="en-US" sz="3200" dirty="0">
              <a:solidFill>
                <a:prstClr val="black"/>
              </a:solidFill>
              <a:latin typeface="Arial"/>
            </a:endParaRPr>
          </a:p>
          <a:p>
            <a:pPr algn="ctr">
              <a:lnSpc>
                <a:spcPct val="100000"/>
              </a:lnSpc>
              <a:spcBef>
                <a:spcPct val="0"/>
              </a:spcBef>
              <a:buFontTx/>
              <a:buNone/>
            </a:pPr>
            <a:r>
              <a:rPr lang="en-GB" altLang="en-US" sz="3200" dirty="0">
                <a:solidFill>
                  <a:prstClr val="black"/>
                </a:solidFill>
                <a:latin typeface="Arial"/>
              </a:rPr>
              <a:t>“</a:t>
            </a:r>
            <a:r>
              <a:rPr lang="en-GB" altLang="en-US" sz="4400" b="1" u="sng" dirty="0">
                <a:solidFill>
                  <a:srgbClr val="70AD47"/>
                </a:solidFill>
                <a:latin typeface="Arial"/>
              </a:rPr>
              <a:t>Battery</a:t>
            </a:r>
            <a:r>
              <a:rPr lang="en-GB" altLang="en-US" sz="3200" dirty="0">
                <a:solidFill>
                  <a:prstClr val="black"/>
                </a:solidFill>
                <a:latin typeface="Arial"/>
              </a:rPr>
              <a:t> </a:t>
            </a:r>
          </a:p>
          <a:p>
            <a:pPr algn="ctr">
              <a:lnSpc>
                <a:spcPct val="100000"/>
              </a:lnSpc>
              <a:spcBef>
                <a:spcPct val="0"/>
              </a:spcBef>
              <a:buFontTx/>
              <a:buNone/>
            </a:pPr>
            <a:r>
              <a:rPr lang="en-GB" altLang="en-US" sz="3200" dirty="0">
                <a:solidFill>
                  <a:prstClr val="black"/>
                </a:solidFill>
                <a:latin typeface="Arial"/>
              </a:rPr>
              <a:t>is committed when a person</a:t>
            </a:r>
            <a:r>
              <a:rPr lang="en-GB" altLang="en-US" sz="3200" dirty="0">
                <a:solidFill>
                  <a:srgbClr val="44546A"/>
                </a:solidFill>
                <a:latin typeface="Arial"/>
              </a:rPr>
              <a:t> </a:t>
            </a:r>
          </a:p>
          <a:p>
            <a:pPr algn="ctr">
              <a:lnSpc>
                <a:spcPct val="100000"/>
              </a:lnSpc>
              <a:spcBef>
                <a:spcPct val="0"/>
              </a:spcBef>
              <a:buFontTx/>
              <a:buNone/>
            </a:pPr>
            <a:r>
              <a:rPr lang="en-GB" altLang="en-US" sz="4400" b="1" u="sng" dirty="0">
                <a:solidFill>
                  <a:srgbClr val="C00000"/>
                </a:solidFill>
                <a:latin typeface="Arial"/>
              </a:rPr>
              <a:t>intentionally</a:t>
            </a:r>
            <a:r>
              <a:rPr lang="en-GB" altLang="en-US" sz="3200" dirty="0">
                <a:solidFill>
                  <a:srgbClr val="C00000"/>
                </a:solidFill>
                <a:latin typeface="Arial"/>
              </a:rPr>
              <a:t> </a:t>
            </a:r>
            <a:r>
              <a:rPr lang="en-GB" altLang="en-US" sz="3200" dirty="0">
                <a:solidFill>
                  <a:prstClr val="black"/>
                </a:solidFill>
                <a:latin typeface="Arial"/>
              </a:rPr>
              <a:t>or </a:t>
            </a:r>
          </a:p>
          <a:p>
            <a:pPr algn="ctr">
              <a:lnSpc>
                <a:spcPct val="100000"/>
              </a:lnSpc>
              <a:spcBef>
                <a:spcPct val="0"/>
              </a:spcBef>
              <a:buFontTx/>
              <a:buNone/>
            </a:pPr>
            <a:r>
              <a:rPr lang="en-GB" altLang="en-US" sz="4400" b="1" u="sng" dirty="0">
                <a:solidFill>
                  <a:srgbClr val="70AD47"/>
                </a:solidFill>
                <a:latin typeface="Arial"/>
              </a:rPr>
              <a:t>directly applies </a:t>
            </a:r>
          </a:p>
          <a:p>
            <a:pPr algn="ctr">
              <a:lnSpc>
                <a:spcPct val="100000"/>
              </a:lnSpc>
              <a:spcBef>
                <a:spcPct val="0"/>
              </a:spcBef>
              <a:buFontTx/>
              <a:buNone/>
            </a:pPr>
            <a:r>
              <a:rPr lang="en-GB" altLang="en-US" sz="3200" dirty="0">
                <a:solidFill>
                  <a:prstClr val="black"/>
                </a:solidFill>
                <a:latin typeface="Arial"/>
              </a:rPr>
              <a:t>unlawful physical contact </a:t>
            </a:r>
          </a:p>
          <a:p>
            <a:pPr algn="ctr">
              <a:lnSpc>
                <a:spcPct val="100000"/>
              </a:lnSpc>
              <a:spcBef>
                <a:spcPct val="0"/>
              </a:spcBef>
              <a:buFontTx/>
              <a:buNone/>
            </a:pPr>
            <a:r>
              <a:rPr lang="en-GB" altLang="en-US" sz="3200" dirty="0">
                <a:solidFill>
                  <a:prstClr val="black"/>
                </a:solidFill>
                <a:latin typeface="Arial"/>
              </a:rPr>
              <a:t>against </a:t>
            </a:r>
            <a:r>
              <a:rPr lang="en-GB" altLang="en-US" sz="6000" dirty="0">
                <a:solidFill>
                  <a:prstClr val="black"/>
                </a:solidFill>
                <a:latin typeface="Arial"/>
              </a:rPr>
              <a:t>another</a:t>
            </a:r>
            <a:r>
              <a:rPr lang="en-GB" altLang="en-US" sz="3200" dirty="0">
                <a:solidFill>
                  <a:prstClr val="black"/>
                </a:solidFill>
                <a:latin typeface="Arial"/>
              </a:rPr>
              <a:t>”</a:t>
            </a:r>
          </a:p>
        </p:txBody>
      </p:sp>
      <p:sp>
        <p:nvSpPr>
          <p:cNvPr id="5"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Battery </a:t>
            </a:r>
          </a:p>
        </p:txBody>
      </p:sp>
      <p:sp>
        <p:nvSpPr>
          <p:cNvPr id="6" name="Flowchart: Delay 5"/>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37853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2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2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02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0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Text Box 3"/>
          <p:cNvSpPr txBox="1">
            <a:spLocks noChangeArrowheads="1"/>
          </p:cNvSpPr>
          <p:nvPr/>
        </p:nvSpPr>
        <p:spPr bwMode="auto">
          <a:xfrm>
            <a:off x="650831" y="1772816"/>
            <a:ext cx="10657184"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prstClr val="black"/>
                </a:solidFill>
                <a:latin typeface="Arial"/>
              </a:rPr>
              <a:t>There </a:t>
            </a:r>
          </a:p>
          <a:p>
            <a:pPr algn="ctr">
              <a:lnSpc>
                <a:spcPct val="100000"/>
              </a:lnSpc>
              <a:spcBef>
                <a:spcPct val="0"/>
              </a:spcBef>
              <a:buFontTx/>
              <a:buNone/>
            </a:pPr>
            <a:r>
              <a:rPr lang="en-GB" altLang="en-US" sz="4400" b="1" u="sng" dirty="0">
                <a:solidFill>
                  <a:srgbClr val="70AD47"/>
                </a:solidFill>
                <a:latin typeface="Arial"/>
              </a:rPr>
              <a:t>doesn’t need to be </a:t>
            </a:r>
          </a:p>
          <a:p>
            <a:pPr algn="ctr">
              <a:lnSpc>
                <a:spcPct val="100000"/>
              </a:lnSpc>
              <a:spcBef>
                <a:spcPct val="0"/>
              </a:spcBef>
              <a:buFontTx/>
              <a:buNone/>
            </a:pPr>
            <a:r>
              <a:rPr lang="en-GB" altLang="en-US" sz="4400" b="1" u="sng" dirty="0">
                <a:solidFill>
                  <a:srgbClr val="70AD47"/>
                </a:solidFill>
                <a:latin typeface="Arial"/>
              </a:rPr>
              <a:t>injury</a:t>
            </a:r>
            <a:r>
              <a:rPr lang="en-GB" altLang="en-US" sz="4400" b="1" dirty="0">
                <a:solidFill>
                  <a:srgbClr val="70AD47"/>
                </a:solidFill>
                <a:latin typeface="Arial"/>
              </a:rPr>
              <a:t> </a:t>
            </a:r>
          </a:p>
          <a:p>
            <a:pPr algn="ctr">
              <a:lnSpc>
                <a:spcPct val="100000"/>
              </a:lnSpc>
              <a:spcBef>
                <a:spcPct val="0"/>
              </a:spcBef>
              <a:buFontTx/>
              <a:buNone/>
            </a:pPr>
            <a:r>
              <a:rPr lang="en-GB" altLang="en-US" sz="3200" dirty="0">
                <a:solidFill>
                  <a:prstClr val="black"/>
                </a:solidFill>
                <a:latin typeface="Arial"/>
              </a:rPr>
              <a:t>nor is </a:t>
            </a:r>
          </a:p>
          <a:p>
            <a:pPr algn="ctr">
              <a:lnSpc>
                <a:spcPct val="100000"/>
              </a:lnSpc>
              <a:spcBef>
                <a:spcPct val="0"/>
              </a:spcBef>
              <a:buFontTx/>
              <a:buNone/>
            </a:pPr>
            <a:r>
              <a:rPr lang="en-GB" altLang="en-US" sz="6000" dirty="0">
                <a:solidFill>
                  <a:prstClr val="black"/>
                </a:solidFill>
                <a:latin typeface="Arial"/>
              </a:rPr>
              <a:t>force</a:t>
            </a:r>
          </a:p>
          <a:p>
            <a:pPr algn="ctr">
              <a:lnSpc>
                <a:spcPct val="100000"/>
              </a:lnSpc>
              <a:spcBef>
                <a:spcPct val="0"/>
              </a:spcBef>
              <a:buFontTx/>
              <a:buNone/>
            </a:pPr>
            <a:r>
              <a:rPr lang="en-GB" altLang="en-US" sz="3200" dirty="0">
                <a:solidFill>
                  <a:prstClr val="black"/>
                </a:solidFill>
                <a:latin typeface="Arial"/>
              </a:rPr>
              <a:t>a requirement </a:t>
            </a:r>
          </a:p>
        </p:txBody>
      </p:sp>
      <p:sp>
        <p:nvSpPr>
          <p:cNvPr id="5"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Battery </a:t>
            </a:r>
          </a:p>
        </p:txBody>
      </p:sp>
      <p:sp>
        <p:nvSpPr>
          <p:cNvPr id="6" name="Flowchart: Delay 5"/>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662769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02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02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02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02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0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Text Box 3"/>
          <p:cNvSpPr txBox="1">
            <a:spLocks noChangeArrowheads="1"/>
          </p:cNvSpPr>
          <p:nvPr/>
        </p:nvSpPr>
        <p:spPr bwMode="auto">
          <a:xfrm>
            <a:off x="551384" y="1628800"/>
            <a:ext cx="10657184" cy="3539430"/>
          </a:xfrm>
          <a:prstGeom prst="rect">
            <a:avLst/>
          </a:prstGeom>
          <a:solidFill>
            <a:schemeClr val="bg1"/>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prstClr val="black"/>
                </a:solidFill>
                <a:latin typeface="Arial"/>
              </a:rPr>
              <a:t>Application of </a:t>
            </a:r>
            <a:r>
              <a:rPr lang="en-GB" altLang="en-US" sz="4400" dirty="0">
                <a:solidFill>
                  <a:prstClr val="black"/>
                </a:solidFill>
                <a:latin typeface="Arial"/>
              </a:rPr>
              <a:t> </a:t>
            </a:r>
          </a:p>
          <a:p>
            <a:pPr algn="ctr">
              <a:lnSpc>
                <a:spcPct val="100000"/>
              </a:lnSpc>
              <a:spcBef>
                <a:spcPct val="0"/>
              </a:spcBef>
              <a:buFontTx/>
              <a:buNone/>
            </a:pPr>
            <a:r>
              <a:rPr lang="en-GB" altLang="en-US" sz="4400" b="1" u="sng" dirty="0">
                <a:solidFill>
                  <a:srgbClr val="70AD47"/>
                </a:solidFill>
                <a:latin typeface="Arial"/>
              </a:rPr>
              <a:t>physical touch</a:t>
            </a:r>
          </a:p>
          <a:p>
            <a:pPr algn="ctr">
              <a:lnSpc>
                <a:spcPct val="100000"/>
              </a:lnSpc>
              <a:spcBef>
                <a:spcPct val="0"/>
              </a:spcBef>
              <a:buFontTx/>
              <a:buNone/>
            </a:pPr>
            <a:r>
              <a:rPr lang="en-GB" altLang="en-US" sz="6000" b="1" dirty="0">
                <a:solidFill>
                  <a:srgbClr val="C00000"/>
                </a:solidFill>
                <a:latin typeface="Arial"/>
              </a:rPr>
              <a:t>UNINTENTIONAL </a:t>
            </a:r>
            <a:r>
              <a:rPr lang="en-GB" altLang="en-US" sz="3200" dirty="0">
                <a:solidFill>
                  <a:prstClr val="black"/>
                </a:solidFill>
                <a:latin typeface="Arial"/>
              </a:rPr>
              <a:t>or </a:t>
            </a:r>
            <a:r>
              <a:rPr lang="en-GB" altLang="en-US" sz="6000" b="1" dirty="0">
                <a:solidFill>
                  <a:srgbClr val="C00000"/>
                </a:solidFill>
                <a:latin typeface="Arial"/>
              </a:rPr>
              <a:t>otherwise</a:t>
            </a:r>
            <a:r>
              <a:rPr lang="en-GB" altLang="en-US" sz="3200" dirty="0">
                <a:solidFill>
                  <a:prstClr val="black"/>
                </a:solidFill>
                <a:latin typeface="Arial"/>
              </a:rPr>
              <a:t> becomes an issue of </a:t>
            </a:r>
          </a:p>
          <a:p>
            <a:pPr algn="ctr">
              <a:lnSpc>
                <a:spcPct val="100000"/>
              </a:lnSpc>
              <a:spcBef>
                <a:spcPct val="0"/>
              </a:spcBef>
              <a:buFontTx/>
              <a:buNone/>
            </a:pPr>
            <a:r>
              <a:rPr lang="en-GB" altLang="en-US" sz="4400" b="1" u="sng" dirty="0">
                <a:solidFill>
                  <a:srgbClr val="70AD47"/>
                </a:solidFill>
                <a:latin typeface="Arial"/>
              </a:rPr>
              <a:t>negligence</a:t>
            </a:r>
            <a:endParaRPr lang="en-GB" altLang="en-US" sz="4400" dirty="0">
              <a:solidFill>
                <a:srgbClr val="70AD47"/>
              </a:solidFill>
              <a:latin typeface="Arial"/>
            </a:endParaRPr>
          </a:p>
        </p:txBody>
      </p:sp>
      <p:sp>
        <p:nvSpPr>
          <p:cNvPr id="5" name="Flowchart: Delay 4"/>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Potential Liabilities </a:t>
            </a:r>
          </a:p>
        </p:txBody>
      </p:sp>
    </p:spTree>
    <p:custDataLst>
      <p:tags r:id="rId1"/>
    </p:custDataLst>
    <p:extLst>
      <p:ext uri="{BB962C8B-B14F-4D97-AF65-F5344CB8AC3E}">
        <p14:creationId xmlns:p14="http://schemas.microsoft.com/office/powerpoint/2010/main" val="3051697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02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0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19" name="Rectangle 15"/>
          <p:cNvSpPr>
            <a:spLocks noGrp="1" noChangeArrowheads="1"/>
          </p:cNvSpPr>
          <p:nvPr>
            <p:ph type="title" idx="4294967295"/>
          </p:nvPr>
        </p:nvSpPr>
        <p:spPr>
          <a:xfrm>
            <a:off x="0" y="1844824"/>
            <a:ext cx="12072664" cy="3744416"/>
          </a:xfrm>
        </p:spPr>
        <p:txBody>
          <a:bodyPr anchor="t">
            <a:noAutofit/>
          </a:bodyPr>
          <a:lstStyle/>
          <a:p>
            <a:pPr algn="ctr" eaLnBrk="1" hangingPunct="1"/>
            <a:r>
              <a:rPr lang="en-GB" altLang="en-US" sz="3200" dirty="0">
                <a:latin typeface="Arial" panose="020B0604020202020204" pitchFamily="34" charset="0"/>
                <a:cs typeface="Arial" panose="020B0604020202020204" pitchFamily="34" charset="0"/>
              </a:rPr>
              <a:t>There are occasions when </a:t>
            </a:r>
            <a:br>
              <a:rPr lang="en-GB" altLang="en-US" sz="3200" dirty="0">
                <a:latin typeface="Arial" panose="020B0604020202020204" pitchFamily="34" charset="0"/>
                <a:cs typeface="Arial" panose="020B0604020202020204" pitchFamily="34" charset="0"/>
              </a:rPr>
            </a:br>
            <a:r>
              <a:rPr lang="en-GB" altLang="en-US" sz="6000" dirty="0">
                <a:latin typeface="Arial" panose="020B0604020202020204" pitchFamily="34" charset="0"/>
                <a:cs typeface="Arial" panose="020B0604020202020204" pitchFamily="34" charset="0"/>
              </a:rPr>
              <a:t>Restrictive Physical Intervention</a:t>
            </a:r>
            <a:r>
              <a:rPr lang="en-GB" altLang="en-US" sz="3200" dirty="0">
                <a:solidFill>
                  <a:srgbClr val="65912B"/>
                </a:solidFill>
                <a:latin typeface="Arial" panose="020B0604020202020204" pitchFamily="34" charset="0"/>
                <a:cs typeface="Arial" panose="020B0604020202020204" pitchFamily="34" charset="0"/>
              </a:rPr>
              <a:t> </a:t>
            </a:r>
            <a:r>
              <a:rPr lang="en-GB" altLang="en-US" b="1" dirty="0">
                <a:solidFill>
                  <a:srgbClr val="FF0000"/>
                </a:solidFill>
                <a:latin typeface="Arial" panose="020B0604020202020204" pitchFamily="34" charset="0"/>
                <a:cs typeface="Arial" panose="020B0604020202020204" pitchFamily="34" charset="0"/>
              </a:rPr>
              <a:t>(RPI) </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is an appropriate response to the </a:t>
            </a:r>
            <a:r>
              <a:rPr lang="en-GB" altLang="en-US" b="1" u="sng" dirty="0">
                <a:solidFill>
                  <a:schemeClr val="accent6"/>
                </a:solidFill>
                <a:latin typeface="Arial" panose="020B0604020202020204" pitchFamily="34" charset="0"/>
                <a:cs typeface="Arial" panose="020B0604020202020204" pitchFamily="34" charset="0"/>
              </a:rPr>
              <a:t>risks</a:t>
            </a:r>
            <a:r>
              <a:rPr lang="en-GB" altLang="en-US" u="sng" dirty="0">
                <a:solidFill>
                  <a:schemeClr val="accent6"/>
                </a:solidFill>
                <a:latin typeface="Arial" panose="020B0604020202020204" pitchFamily="34" charset="0"/>
                <a:cs typeface="Arial" panose="020B0604020202020204" pitchFamily="34" charset="0"/>
              </a:rPr>
              <a:t> </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presented in a particular situation</a:t>
            </a:r>
          </a:p>
        </p:txBody>
      </p:sp>
      <p:sp>
        <p:nvSpPr>
          <p:cNvPr id="73743" name="Text Box 16"/>
          <p:cNvSpPr txBox="1">
            <a:spLocks noChangeArrowheads="1"/>
          </p:cNvSpPr>
          <p:nvPr/>
        </p:nvSpPr>
        <p:spPr bwMode="auto">
          <a:xfrm>
            <a:off x="3627438" y="496889"/>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200">
              <a:solidFill>
                <a:prstClr val="black"/>
              </a:solidFill>
              <a:latin typeface="Eurostile" pitchFamily="34" charset="0"/>
            </a:endParaRPr>
          </a:p>
        </p:txBody>
      </p:sp>
      <p:sp>
        <p:nvSpPr>
          <p:cNvPr id="5"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Restrictive Physical Intervention</a:t>
            </a:r>
          </a:p>
        </p:txBody>
      </p:sp>
      <p:sp>
        <p:nvSpPr>
          <p:cNvPr id="6" name="Flowchart: Delay 5"/>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4005412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6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19" name="Rectangle 15"/>
          <p:cNvSpPr>
            <a:spLocks noGrp="1" noChangeArrowheads="1"/>
          </p:cNvSpPr>
          <p:nvPr>
            <p:ph type="title" idx="4294967295"/>
          </p:nvPr>
        </p:nvSpPr>
        <p:spPr>
          <a:xfrm>
            <a:off x="191344" y="1236835"/>
            <a:ext cx="11665296" cy="3144940"/>
          </a:xfrm>
          <a:solidFill>
            <a:schemeClr val="bg1"/>
          </a:solidFill>
        </p:spPr>
        <p:txBody>
          <a:bodyPr anchor="t">
            <a:noAutofit/>
          </a:bodyPr>
          <a:lstStyle/>
          <a:p>
            <a:pPr algn="ctr" eaLnBrk="1" hangingPunct="1"/>
            <a:r>
              <a:rPr lang="en-GB" altLang="en-US" sz="3200" dirty="0">
                <a:latin typeface="+mn-lt"/>
                <a:cs typeface="Arial" panose="020B0604020202020204" pitchFamily="34" charset="0"/>
              </a:rPr>
              <a:t>However, the </a:t>
            </a:r>
            <a:r>
              <a:rPr lang="en-GB" altLang="en-US" b="1" u="sng" dirty="0">
                <a:solidFill>
                  <a:schemeClr val="accent6"/>
                </a:solidFill>
                <a:latin typeface="+mn-lt"/>
                <a:cs typeface="Arial" panose="020B0604020202020204" pitchFamily="34" charset="0"/>
              </a:rPr>
              <a:t>scale</a:t>
            </a:r>
            <a:r>
              <a:rPr lang="en-GB" altLang="en-US" sz="3200" dirty="0">
                <a:solidFill>
                  <a:schemeClr val="bg1"/>
                </a:solidFill>
                <a:latin typeface="+mn-lt"/>
                <a:cs typeface="Arial" panose="020B0604020202020204" pitchFamily="34" charset="0"/>
              </a:rPr>
              <a:t> </a:t>
            </a:r>
            <a:r>
              <a:rPr lang="en-GB" altLang="en-US" sz="3200" dirty="0">
                <a:latin typeface="+mn-lt"/>
                <a:cs typeface="Arial" panose="020B0604020202020204" pitchFamily="34" charset="0"/>
              </a:rPr>
              <a:t>and </a:t>
            </a:r>
            <a:r>
              <a:rPr lang="en-GB" altLang="en-US" b="1" u="sng" dirty="0">
                <a:solidFill>
                  <a:schemeClr val="accent6"/>
                </a:solidFill>
                <a:latin typeface="+mn-lt"/>
                <a:cs typeface="Arial" panose="020B0604020202020204" pitchFamily="34" charset="0"/>
              </a:rPr>
              <a:t>nature</a:t>
            </a:r>
            <a:r>
              <a:rPr lang="en-GB" altLang="en-US" sz="3200" dirty="0">
                <a:solidFill>
                  <a:schemeClr val="bg1"/>
                </a:solidFill>
                <a:latin typeface="+mn-lt"/>
                <a:cs typeface="Arial" panose="020B0604020202020204" pitchFamily="34" charset="0"/>
              </a:rPr>
              <a:t> </a:t>
            </a:r>
            <a:r>
              <a:rPr lang="en-GB" altLang="en-US" sz="3200" dirty="0">
                <a:latin typeface="+mn-lt"/>
                <a:cs typeface="Arial" panose="020B0604020202020204" pitchFamily="34" charset="0"/>
              </a:rPr>
              <a:t>of any physical intervention must be</a:t>
            </a:r>
            <a:br>
              <a:rPr lang="en-GB" altLang="en-US" sz="3200" dirty="0">
                <a:latin typeface="+mn-lt"/>
                <a:cs typeface="Arial" panose="020B0604020202020204" pitchFamily="34" charset="0"/>
              </a:rPr>
            </a:br>
            <a:r>
              <a:rPr lang="en-GB" altLang="en-US" sz="3200" dirty="0">
                <a:latin typeface="+mn-lt"/>
                <a:cs typeface="Arial" panose="020B0604020202020204" pitchFamily="34" charset="0"/>
              </a:rPr>
              <a:t> </a:t>
            </a:r>
            <a:r>
              <a:rPr lang="en-GB" altLang="en-US" sz="6000" b="1" dirty="0">
                <a:latin typeface="+mn-lt"/>
                <a:cs typeface="Arial" panose="020B0604020202020204" pitchFamily="34" charset="0"/>
              </a:rPr>
              <a:t>proportionate</a:t>
            </a:r>
            <a:r>
              <a:rPr lang="en-GB" altLang="en-US" sz="3200" dirty="0">
                <a:solidFill>
                  <a:srgbClr val="3E516A"/>
                </a:solidFill>
                <a:latin typeface="+mn-lt"/>
                <a:cs typeface="Arial" panose="020B0604020202020204" pitchFamily="34" charset="0"/>
              </a:rPr>
              <a:t> </a:t>
            </a:r>
            <a:br>
              <a:rPr lang="en-GB" altLang="en-US" sz="3200" dirty="0">
                <a:solidFill>
                  <a:srgbClr val="3E516A"/>
                </a:solidFill>
                <a:latin typeface="+mn-lt"/>
                <a:cs typeface="Arial" panose="020B0604020202020204" pitchFamily="34" charset="0"/>
              </a:rPr>
            </a:br>
            <a:r>
              <a:rPr lang="en-GB" altLang="en-US" sz="3200" dirty="0">
                <a:latin typeface="+mn-lt"/>
                <a:cs typeface="Arial" panose="020B0604020202020204" pitchFamily="34" charset="0"/>
              </a:rPr>
              <a:t>to both the </a:t>
            </a:r>
            <a:br>
              <a:rPr lang="en-GB" altLang="en-US" sz="3200" dirty="0">
                <a:latin typeface="+mn-lt"/>
                <a:cs typeface="Arial" panose="020B0604020202020204" pitchFamily="34" charset="0"/>
              </a:rPr>
            </a:br>
            <a:r>
              <a:rPr lang="en-GB" altLang="en-US" b="1" u="sng" dirty="0">
                <a:solidFill>
                  <a:schemeClr val="accent6"/>
                </a:solidFill>
                <a:latin typeface="+mn-lt"/>
                <a:cs typeface="Arial" panose="020B0604020202020204" pitchFamily="34" charset="0"/>
              </a:rPr>
              <a:t>behaviour</a:t>
            </a:r>
            <a:r>
              <a:rPr lang="en-GB" altLang="en-US" dirty="0">
                <a:solidFill>
                  <a:schemeClr val="accent6"/>
                </a:solidFill>
                <a:latin typeface="+mn-lt"/>
                <a:cs typeface="Arial" panose="020B0604020202020204" pitchFamily="34" charset="0"/>
              </a:rPr>
              <a:t> </a:t>
            </a:r>
            <a:r>
              <a:rPr lang="en-GB" altLang="en-US" sz="3200" dirty="0">
                <a:latin typeface="+mn-lt"/>
                <a:cs typeface="Arial" panose="020B0604020202020204" pitchFamily="34" charset="0"/>
              </a:rPr>
              <a:t>of the individual to be controlled, </a:t>
            </a:r>
            <a:br>
              <a:rPr lang="en-GB" altLang="en-US" sz="5400" dirty="0">
                <a:latin typeface="PT Sans" panose="020B0503020203020204" pitchFamily="34" charset="0"/>
                <a:cs typeface="Arial" panose="020B0604020202020204" pitchFamily="34" charset="0"/>
              </a:rPr>
            </a:br>
            <a:endParaRPr lang="en-GB" altLang="en-US" sz="5400" dirty="0">
              <a:latin typeface="PT Sans" panose="020B0503020203020204" pitchFamily="34" charset="0"/>
              <a:cs typeface="Arial" panose="020B0604020202020204" pitchFamily="34" charset="0"/>
            </a:endParaRPr>
          </a:p>
        </p:txBody>
      </p:sp>
      <p:sp>
        <p:nvSpPr>
          <p:cNvPr id="73743" name="Text Box 16"/>
          <p:cNvSpPr txBox="1">
            <a:spLocks noChangeArrowheads="1"/>
          </p:cNvSpPr>
          <p:nvPr/>
        </p:nvSpPr>
        <p:spPr bwMode="auto">
          <a:xfrm>
            <a:off x="3627438" y="496889"/>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200">
              <a:solidFill>
                <a:prstClr val="black"/>
              </a:solidFill>
              <a:latin typeface="Eurostile" pitchFamily="34" charset="0"/>
            </a:endParaRPr>
          </a:p>
        </p:txBody>
      </p:sp>
      <p:sp>
        <p:nvSpPr>
          <p:cNvPr id="9" name="Rectangle 15"/>
          <p:cNvSpPr txBox="1">
            <a:spLocks noChangeArrowheads="1"/>
          </p:cNvSpPr>
          <p:nvPr/>
        </p:nvSpPr>
        <p:spPr>
          <a:xfrm>
            <a:off x="1163452" y="4108997"/>
            <a:ext cx="9865096" cy="1512168"/>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GB" altLang="en-US" sz="3200" dirty="0">
                <a:solidFill>
                  <a:prstClr val="black"/>
                </a:solidFill>
                <a:cs typeface="Arial" panose="020B0604020202020204" pitchFamily="34" charset="0"/>
              </a:rPr>
              <a:t>AND </a:t>
            </a:r>
            <a:r>
              <a:rPr lang="en-GB" altLang="en-US" sz="6000" b="1" dirty="0">
                <a:solidFill>
                  <a:prstClr val="black"/>
                </a:solidFill>
                <a:cs typeface="Arial" panose="020B0604020202020204" pitchFamily="34" charset="0"/>
              </a:rPr>
              <a:t>the nature</a:t>
            </a:r>
            <a:r>
              <a:rPr lang="en-GB" altLang="en-US" sz="6000" dirty="0">
                <a:solidFill>
                  <a:prstClr val="black"/>
                </a:solidFill>
                <a:cs typeface="Arial" panose="020B0604020202020204" pitchFamily="34" charset="0"/>
              </a:rPr>
              <a:t> </a:t>
            </a:r>
            <a:r>
              <a:rPr lang="en-GB" altLang="en-US" sz="3200" dirty="0">
                <a:solidFill>
                  <a:prstClr val="black"/>
                </a:solidFill>
                <a:cs typeface="Arial" panose="020B0604020202020204" pitchFamily="34" charset="0"/>
              </a:rPr>
              <a:t>of </a:t>
            </a:r>
          </a:p>
          <a:p>
            <a:pPr algn="ctr" fontAlgn="auto">
              <a:spcAft>
                <a:spcPts val="0"/>
              </a:spcAft>
            </a:pPr>
            <a:r>
              <a:rPr lang="en-GB" altLang="en-US" b="1" u="sng" dirty="0">
                <a:solidFill>
                  <a:srgbClr val="70AD47"/>
                </a:solidFill>
                <a:cs typeface="Arial" panose="020B0604020202020204" pitchFamily="34" charset="0"/>
              </a:rPr>
              <a:t>the harm </a:t>
            </a:r>
            <a:r>
              <a:rPr lang="en-GB" altLang="en-US" sz="3200" dirty="0">
                <a:solidFill>
                  <a:prstClr val="black"/>
                </a:solidFill>
                <a:cs typeface="Arial" panose="020B0604020202020204" pitchFamily="34" charset="0"/>
              </a:rPr>
              <a:t>they might cause</a:t>
            </a:r>
          </a:p>
        </p:txBody>
      </p:sp>
      <p:sp>
        <p:nvSpPr>
          <p:cNvPr id="6" name="Flowchart: Delay 5"/>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Restrictive Physical Intervention</a:t>
            </a:r>
          </a:p>
        </p:txBody>
      </p:sp>
    </p:spTree>
    <p:custDataLst>
      <p:tags r:id="rId1"/>
    </p:custDataLst>
    <p:extLst>
      <p:ext uri="{BB962C8B-B14F-4D97-AF65-F5344CB8AC3E}">
        <p14:creationId xmlns:p14="http://schemas.microsoft.com/office/powerpoint/2010/main" val="214125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6319"/>
                                        </p:tgtEl>
                                        <p:attrNameLst>
                                          <p:attrName>style.visibility</p:attrName>
                                        </p:attrNameLst>
                                      </p:cBhvr>
                                      <p:to>
                                        <p:strVal val="visible"/>
                                      </p:to>
                                    </p:set>
                                    <p:anim calcmode="lin" valueType="num">
                                      <p:cBhvr>
                                        <p:cTn id="7" dur="500" fill="hold"/>
                                        <p:tgtEl>
                                          <p:spTgt spid="866319"/>
                                        </p:tgtEl>
                                        <p:attrNameLst>
                                          <p:attrName>ppt_w</p:attrName>
                                        </p:attrNameLst>
                                      </p:cBhvr>
                                      <p:tavLst>
                                        <p:tav tm="0">
                                          <p:val>
                                            <p:fltVal val="0"/>
                                          </p:val>
                                        </p:tav>
                                        <p:tav tm="100000">
                                          <p:val>
                                            <p:strVal val="#ppt_w"/>
                                          </p:val>
                                        </p:tav>
                                      </p:tavLst>
                                    </p:anim>
                                    <p:anim calcmode="lin" valueType="num">
                                      <p:cBhvr>
                                        <p:cTn id="8" dur="500" fill="hold"/>
                                        <p:tgtEl>
                                          <p:spTgt spid="866319"/>
                                        </p:tgtEl>
                                        <p:attrNameLst>
                                          <p:attrName>ppt_h</p:attrName>
                                        </p:attrNameLst>
                                      </p:cBhvr>
                                      <p:tavLst>
                                        <p:tav tm="0">
                                          <p:val>
                                            <p:fltVal val="0"/>
                                          </p:val>
                                        </p:tav>
                                        <p:tav tm="100000">
                                          <p:val>
                                            <p:strVal val="#ppt_h"/>
                                          </p:val>
                                        </p:tav>
                                      </p:tavLst>
                                    </p:anim>
                                    <p:animEffect transition="in" filter="fade">
                                      <p:cBhvr>
                                        <p:cTn id="9" dur="500"/>
                                        <p:tgtEl>
                                          <p:spTgt spid="8663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19"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19" name="Rectangle 15"/>
          <p:cNvSpPr>
            <a:spLocks noGrp="1" noChangeArrowheads="1"/>
          </p:cNvSpPr>
          <p:nvPr>
            <p:ph type="title" idx="4294967295"/>
          </p:nvPr>
        </p:nvSpPr>
        <p:spPr>
          <a:xfrm>
            <a:off x="1055440" y="2276872"/>
            <a:ext cx="9937104" cy="2664296"/>
          </a:xfrm>
          <a:solidFill>
            <a:schemeClr val="bg1"/>
          </a:solidFill>
        </p:spPr>
        <p:txBody>
          <a:bodyPr anchor="t">
            <a:noAutofit/>
          </a:bodyPr>
          <a:lstStyle/>
          <a:p>
            <a:pPr algn="ctr" eaLnBrk="1" hangingPunct="1"/>
            <a:r>
              <a:rPr lang="en-GB" altLang="en-US" sz="3200" dirty="0">
                <a:latin typeface="Arial" panose="020B0604020202020204" pitchFamily="34" charset="0"/>
                <a:cs typeface="Arial" panose="020B0604020202020204" pitchFamily="34" charset="0"/>
              </a:rPr>
              <a:t>In order for an intervention to be </a:t>
            </a:r>
            <a:br>
              <a:rPr lang="en-GB" altLang="en-US" sz="3200" dirty="0">
                <a:latin typeface="Arial" panose="020B0604020202020204" pitchFamily="34" charset="0"/>
                <a:cs typeface="Arial" panose="020B0604020202020204" pitchFamily="34" charset="0"/>
              </a:rPr>
            </a:br>
            <a:r>
              <a:rPr lang="en-GB" altLang="en-US" sz="6000" b="1" dirty="0">
                <a:latin typeface="Arial" panose="020B0604020202020204" pitchFamily="34" charset="0"/>
                <a:cs typeface="Arial" panose="020B0604020202020204" pitchFamily="34" charset="0"/>
              </a:rPr>
              <a:t>LAWFUL</a:t>
            </a:r>
            <a:r>
              <a:rPr lang="en-GB" altLang="en-US" sz="6000" dirty="0">
                <a:latin typeface="Arial" panose="020B0604020202020204" pitchFamily="34" charset="0"/>
                <a:cs typeface="Arial" panose="020B0604020202020204" pitchFamily="34" charset="0"/>
              </a:rPr>
              <a:t> </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you must be able to demonstrate a </a:t>
            </a:r>
            <a:br>
              <a:rPr lang="en-GB" altLang="en-US" sz="3200" dirty="0">
                <a:latin typeface="Arial" panose="020B0604020202020204" pitchFamily="34" charset="0"/>
                <a:cs typeface="Arial" panose="020B0604020202020204" pitchFamily="34" charset="0"/>
              </a:rPr>
            </a:br>
            <a:r>
              <a:rPr lang="en-GB" altLang="en-US" b="1" u="sng" dirty="0">
                <a:solidFill>
                  <a:srgbClr val="65912B"/>
                </a:solidFill>
                <a:latin typeface="Arial" panose="020B0604020202020204" pitchFamily="34" charset="0"/>
                <a:cs typeface="Arial" panose="020B0604020202020204" pitchFamily="34" charset="0"/>
              </a:rPr>
              <a:t>Lawful Excuse!</a:t>
            </a:r>
            <a:endParaRPr lang="en-GB" altLang="en-US" dirty="0">
              <a:solidFill>
                <a:schemeClr val="bg1"/>
              </a:solidFill>
              <a:latin typeface="Arial" panose="020B0604020202020204" pitchFamily="34" charset="0"/>
              <a:cs typeface="Arial" panose="020B0604020202020204" pitchFamily="34" charset="0"/>
            </a:endParaRPr>
          </a:p>
        </p:txBody>
      </p:sp>
      <p:sp>
        <p:nvSpPr>
          <p:cNvPr id="73743" name="Text Box 16"/>
          <p:cNvSpPr txBox="1">
            <a:spLocks noChangeArrowheads="1"/>
          </p:cNvSpPr>
          <p:nvPr/>
        </p:nvSpPr>
        <p:spPr bwMode="auto">
          <a:xfrm>
            <a:off x="3627438" y="496889"/>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200">
              <a:solidFill>
                <a:prstClr val="black"/>
              </a:solidFill>
              <a:latin typeface="Eurostile" pitchFamily="34" charset="0"/>
            </a:endParaRPr>
          </a:p>
        </p:txBody>
      </p:sp>
      <p:sp>
        <p:nvSpPr>
          <p:cNvPr id="5"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Lawful Intervention</a:t>
            </a:r>
          </a:p>
        </p:txBody>
      </p:sp>
      <p:sp>
        <p:nvSpPr>
          <p:cNvPr id="6" name="Flowchart: Delay 5"/>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2545267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6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Lawful Decision Making</a:t>
            </a:r>
          </a:p>
        </p:txBody>
      </p:sp>
      <p:sp>
        <p:nvSpPr>
          <p:cNvPr id="5" name="Flowchart: Delay 4"/>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Content Placeholder 7">
            <a:extLst>
              <a:ext uri="{FF2B5EF4-FFF2-40B4-BE49-F238E27FC236}">
                <a16:creationId xmlns:a16="http://schemas.microsoft.com/office/drawing/2014/main" id="{1D25A3F2-03C0-414C-A419-10157CD72594}"/>
              </a:ext>
            </a:extLst>
          </p:cNvPr>
          <p:cNvSpPr>
            <a:spLocks noGrp="1"/>
          </p:cNvSpPr>
          <p:nvPr>
            <p:ph idx="1"/>
          </p:nvPr>
        </p:nvSpPr>
        <p:spPr>
          <a:xfrm>
            <a:off x="839416" y="1340768"/>
            <a:ext cx="9218240" cy="4764187"/>
          </a:xfrm>
        </p:spPr>
        <p:txBody>
          <a:bodyPr>
            <a:normAutofit lnSpcReduction="10000"/>
          </a:bodyPr>
          <a:lstStyle/>
          <a:p>
            <a:pPr marL="0" indent="0" algn="ctr">
              <a:buNone/>
            </a:pPr>
            <a:r>
              <a:rPr lang="en-GB" sz="3200" dirty="0"/>
              <a:t>For staff to be able to make </a:t>
            </a:r>
            <a:r>
              <a:rPr lang="en-GB" sz="4400" b="1" u="sng" dirty="0">
                <a:solidFill>
                  <a:srgbClr val="65912B"/>
                </a:solidFill>
                <a:latin typeface="Arial" panose="020B0604020202020204" pitchFamily="34" charset="0"/>
                <a:ea typeface="+mj-ea"/>
                <a:cs typeface="Arial" panose="020B0604020202020204" pitchFamily="34" charset="0"/>
              </a:rPr>
              <a:t>safe and lawful decisions</a:t>
            </a:r>
            <a:r>
              <a:rPr lang="en-GB" sz="3600" b="1" dirty="0"/>
              <a:t> </a:t>
            </a:r>
            <a:r>
              <a:rPr lang="en-GB" sz="3200" dirty="0"/>
              <a:t>in the moment when faced with a dysregulated child </a:t>
            </a:r>
          </a:p>
          <a:p>
            <a:pPr marL="0" indent="0" algn="ctr">
              <a:buNone/>
            </a:pPr>
            <a:r>
              <a:rPr lang="en-GB" sz="3200" dirty="0"/>
              <a:t>you must make a </a:t>
            </a:r>
            <a:r>
              <a:rPr lang="en-GB" sz="6000" b="1" dirty="0">
                <a:latin typeface="Arial" panose="020B0604020202020204" pitchFamily="34" charset="0"/>
                <a:ea typeface="+mj-ea"/>
                <a:cs typeface="Arial" panose="020B0604020202020204" pitchFamily="34" charset="0"/>
              </a:rPr>
              <a:t> </a:t>
            </a:r>
          </a:p>
          <a:p>
            <a:pPr marL="0" indent="0" algn="ctr">
              <a:buNone/>
            </a:pPr>
            <a:r>
              <a:rPr lang="en-GB" sz="6000" b="1" dirty="0">
                <a:latin typeface="Arial" panose="020B0604020202020204" pitchFamily="34" charset="0"/>
                <a:ea typeface="+mj-ea"/>
                <a:cs typeface="Arial" panose="020B0604020202020204" pitchFamily="34" charset="0"/>
              </a:rPr>
              <a:t>DYNAMIC RISK ASSESSMENT </a:t>
            </a:r>
          </a:p>
          <a:p>
            <a:pPr marL="0" indent="0" algn="ctr">
              <a:buNone/>
            </a:pPr>
            <a:r>
              <a:rPr lang="en-GB" sz="3200" dirty="0"/>
              <a:t>based on information available to you at the time</a:t>
            </a:r>
          </a:p>
        </p:txBody>
      </p:sp>
    </p:spTree>
    <p:custDataLst>
      <p:tags r:id="rId1"/>
    </p:custDataLst>
    <p:extLst>
      <p:ext uri="{BB962C8B-B14F-4D97-AF65-F5344CB8AC3E}">
        <p14:creationId xmlns:p14="http://schemas.microsoft.com/office/powerpoint/2010/main" val="116764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additive="base">
                                        <p:cTn id="14"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6"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6"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680" y="336835"/>
            <a:ext cx="9577064"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Arial"/>
                <a:ea typeface="+mj-ea"/>
                <a:cs typeface="+mj-cs"/>
              </a:rPr>
              <a:t> Two steps of RISK ASSESSMENT</a:t>
            </a:r>
          </a:p>
        </p:txBody>
      </p:sp>
      <p:sp>
        <p:nvSpPr>
          <p:cNvPr id="6" name="Flowchart: Delay 5"/>
          <p:cNvSpPr/>
          <p:nvPr/>
        </p:nvSpPr>
        <p:spPr>
          <a:xfrm>
            <a:off x="9552384"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4">
            <a:extLst>
              <a:ext uri="{FF2B5EF4-FFF2-40B4-BE49-F238E27FC236}">
                <a16:creationId xmlns:a16="http://schemas.microsoft.com/office/drawing/2014/main" id="{5CF85DCB-49F8-4AEC-9404-C13F11215A36}"/>
              </a:ext>
            </a:extLst>
          </p:cNvPr>
          <p:cNvSpPr>
            <a:spLocks noChangeArrowheads="1"/>
          </p:cNvSpPr>
          <p:nvPr/>
        </p:nvSpPr>
        <p:spPr bwMode="auto">
          <a:xfrm>
            <a:off x="479376" y="1979909"/>
            <a:ext cx="10765196" cy="432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1200" b="1">
                <a:solidFill>
                  <a:schemeClr val="tx1"/>
                </a:solidFill>
                <a:latin typeface="Eurostile" pitchFamily="34" charset="0"/>
              </a:defRPr>
            </a:lvl1pPr>
            <a:lvl2pPr marL="742950" indent="-285750" eaLnBrk="0" hangingPunct="0">
              <a:defRPr sz="1200" b="1">
                <a:solidFill>
                  <a:schemeClr val="tx1"/>
                </a:solidFill>
                <a:latin typeface="Eurostile" pitchFamily="34" charset="0"/>
              </a:defRPr>
            </a:lvl2pPr>
            <a:lvl3pPr marL="1143000" indent="-228600" eaLnBrk="0" hangingPunct="0">
              <a:defRPr sz="1200" b="1">
                <a:solidFill>
                  <a:schemeClr val="tx1"/>
                </a:solidFill>
                <a:latin typeface="Eurostile" pitchFamily="34" charset="0"/>
              </a:defRPr>
            </a:lvl3pPr>
            <a:lvl4pPr marL="1600200" indent="-228600" eaLnBrk="0" hangingPunct="0">
              <a:defRPr sz="1200" b="1">
                <a:solidFill>
                  <a:schemeClr val="tx1"/>
                </a:solidFill>
                <a:latin typeface="Eurostile" pitchFamily="34" charset="0"/>
              </a:defRPr>
            </a:lvl4pPr>
            <a:lvl5pPr marL="2057400" indent="-228600" eaLnBrk="0" hangingPunct="0">
              <a:defRPr sz="1200" b="1">
                <a:solidFill>
                  <a:schemeClr val="tx1"/>
                </a:solidFill>
                <a:latin typeface="Eurostile" pitchFamily="34" charset="0"/>
              </a:defRPr>
            </a:lvl5pPr>
            <a:lvl6pPr marL="2514600" indent="-228600" eaLnBrk="0" fontAlgn="base" hangingPunct="0">
              <a:spcBef>
                <a:spcPct val="0"/>
              </a:spcBef>
              <a:spcAft>
                <a:spcPct val="0"/>
              </a:spcAft>
              <a:defRPr sz="1200" b="1">
                <a:solidFill>
                  <a:schemeClr val="tx1"/>
                </a:solidFill>
                <a:latin typeface="Eurostile" pitchFamily="34" charset="0"/>
              </a:defRPr>
            </a:lvl6pPr>
            <a:lvl7pPr marL="2971800" indent="-228600" eaLnBrk="0" fontAlgn="base" hangingPunct="0">
              <a:spcBef>
                <a:spcPct val="0"/>
              </a:spcBef>
              <a:spcAft>
                <a:spcPct val="0"/>
              </a:spcAft>
              <a:defRPr sz="1200" b="1">
                <a:solidFill>
                  <a:schemeClr val="tx1"/>
                </a:solidFill>
                <a:latin typeface="Eurostile" pitchFamily="34" charset="0"/>
              </a:defRPr>
            </a:lvl7pPr>
            <a:lvl8pPr marL="3429000" indent="-228600" eaLnBrk="0" fontAlgn="base" hangingPunct="0">
              <a:spcBef>
                <a:spcPct val="0"/>
              </a:spcBef>
              <a:spcAft>
                <a:spcPct val="0"/>
              </a:spcAft>
              <a:defRPr sz="1200" b="1">
                <a:solidFill>
                  <a:schemeClr val="tx1"/>
                </a:solidFill>
                <a:latin typeface="Eurostile" pitchFamily="34" charset="0"/>
              </a:defRPr>
            </a:lvl8pPr>
            <a:lvl9pPr marL="3886200" indent="-228600" eaLnBrk="0" fontAlgn="base" hangingPunct="0">
              <a:spcBef>
                <a:spcPct val="0"/>
              </a:spcBef>
              <a:spcAft>
                <a:spcPct val="0"/>
              </a:spcAft>
              <a:defRPr sz="1200" b="1">
                <a:solidFill>
                  <a:schemeClr val="tx1"/>
                </a:solidFill>
                <a:latin typeface="Eurostile" pitchFamily="34" charset="0"/>
              </a:defRPr>
            </a:lvl9pPr>
          </a:lstStyle>
          <a:p>
            <a:pPr marL="514350" marR="0" lvl="0" indent="-514350" algn="l" defTabSz="914400" rtl="0" eaLnBrk="1" fontAlgn="base" latinLnBrk="0" hangingPunct="1">
              <a:lnSpc>
                <a:spcPct val="100000"/>
              </a:lnSpc>
              <a:spcBef>
                <a:spcPts val="0"/>
              </a:spcBef>
              <a:spcAft>
                <a:spcPct val="0"/>
              </a:spcAft>
              <a:buClrTx/>
              <a:buSzTx/>
              <a:buFont typeface="+mj-lt"/>
              <a:buAutoNum type="arabicPeriod"/>
              <a:tabLst/>
              <a:defRPr/>
            </a:pPr>
            <a:r>
              <a:rPr lang="en-GB" altLang="en-US" sz="5000" b="0" dirty="0">
                <a:solidFill>
                  <a:prstClr val="black"/>
                </a:solidFill>
                <a:latin typeface="Arial"/>
              </a:rPr>
              <a:t>Identify the </a:t>
            </a:r>
            <a:r>
              <a:rPr lang="en-GB" altLang="en-US" sz="5000" dirty="0">
                <a:solidFill>
                  <a:srgbClr val="FF0000"/>
                </a:solidFill>
                <a:latin typeface="Arial"/>
              </a:rPr>
              <a:t>HAZARD</a:t>
            </a:r>
            <a:r>
              <a:rPr lang="en-GB" altLang="en-US" sz="5000" b="0" dirty="0">
                <a:solidFill>
                  <a:prstClr val="black"/>
                </a:solidFill>
                <a:latin typeface="Arial"/>
              </a:rPr>
              <a:t> and </a:t>
            </a:r>
            <a:r>
              <a:rPr lang="en-GB" altLang="en-US" sz="4400" u="sng" dirty="0">
                <a:solidFill>
                  <a:srgbClr val="65912B"/>
                </a:solidFill>
                <a:latin typeface="Arial" panose="020B0604020202020204" pitchFamily="34" charset="0"/>
                <a:ea typeface="+mj-ea"/>
              </a:rPr>
              <a:t>who may  be harmed</a:t>
            </a:r>
          </a:p>
          <a:p>
            <a:pPr marL="0" marR="0" lvl="0" indent="0" algn="l" defTabSz="914400" rtl="0" eaLnBrk="1" fontAlgn="base" latinLnBrk="0" hangingPunct="1">
              <a:lnSpc>
                <a:spcPct val="100000"/>
              </a:lnSpc>
              <a:spcBef>
                <a:spcPts val="0"/>
              </a:spcBef>
              <a:spcAft>
                <a:spcPct val="0"/>
              </a:spcAft>
              <a:buClrTx/>
              <a:buSzTx/>
              <a:tabLst/>
              <a:defRPr/>
            </a:pPr>
            <a:endParaRPr lang="en-GB" altLang="en-US" sz="4400" u="sng" dirty="0">
              <a:solidFill>
                <a:srgbClr val="65912B"/>
              </a:solidFill>
              <a:latin typeface="Arial" panose="020B0604020202020204" pitchFamily="34" charset="0"/>
              <a:ea typeface="+mj-ea"/>
            </a:endParaRPr>
          </a:p>
          <a:p>
            <a:pPr marL="0" marR="0" lvl="0" indent="0" algn="l" defTabSz="914400" rtl="0" eaLnBrk="1" fontAlgn="base" latinLnBrk="0" hangingPunct="1">
              <a:lnSpc>
                <a:spcPct val="100000"/>
              </a:lnSpc>
              <a:spcBef>
                <a:spcPts val="0"/>
              </a:spcBef>
              <a:spcAft>
                <a:spcPct val="0"/>
              </a:spcAft>
              <a:buClrTx/>
              <a:buSzTx/>
              <a:tabLst/>
              <a:defRPr/>
            </a:pPr>
            <a:r>
              <a:rPr kumimoji="0" lang="en-GB" altLang="en-US" sz="5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2. Evaluate the </a:t>
            </a:r>
            <a:r>
              <a:rPr kumimoji="0" lang="en-GB" altLang="en-US" sz="500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RISK</a:t>
            </a:r>
            <a:r>
              <a:rPr kumimoji="0" lang="en-GB" altLang="en-US" sz="5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and decide on</a:t>
            </a:r>
          </a:p>
          <a:p>
            <a:pPr marL="0" marR="0" lvl="0" indent="0" algn="l" defTabSz="914400" rtl="0" eaLnBrk="1" fontAlgn="base" latinLnBrk="0" hangingPunct="1">
              <a:lnSpc>
                <a:spcPct val="100000"/>
              </a:lnSpc>
              <a:spcBef>
                <a:spcPts val="0"/>
              </a:spcBef>
              <a:spcAft>
                <a:spcPct val="0"/>
              </a:spcAft>
              <a:buClrTx/>
              <a:buSzTx/>
              <a:tabLst/>
              <a:defRPr/>
            </a:pPr>
            <a:r>
              <a:rPr lang="en-GB" altLang="en-US" sz="5000" b="0" dirty="0">
                <a:solidFill>
                  <a:prstClr val="black"/>
                </a:solidFill>
                <a:latin typeface="Arial"/>
              </a:rPr>
              <a:t> </a:t>
            </a:r>
            <a:r>
              <a:rPr kumimoji="0" lang="en-GB" altLang="en-US" sz="5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r>
              <a:rPr kumimoji="0" lang="en-GB" altLang="en-US" sz="5000" b="0" i="0" u="none" strike="noStrike" kern="1200" cap="none" spc="0" normalizeH="0" baseline="0" noProof="0" dirty="0">
                <a:ln>
                  <a:noFill/>
                </a:ln>
                <a:solidFill>
                  <a:srgbClr val="0070C0"/>
                </a:solidFill>
                <a:effectLst/>
                <a:uLnTx/>
                <a:uFillTx/>
                <a:latin typeface="Arial"/>
                <a:ea typeface="+mn-ea"/>
                <a:cs typeface="Arial" panose="020B0604020202020204" pitchFamily="34" charset="0"/>
              </a:rPr>
              <a:t>control measure required</a:t>
            </a:r>
            <a:endParaRPr kumimoji="0" lang="en-GB" altLang="en-US" sz="4000" b="0" i="0" u="none" strike="noStrike" kern="1200" cap="none" spc="0" normalizeH="0" baseline="0" noProof="0" dirty="0">
              <a:ln>
                <a:noFill/>
              </a:ln>
              <a:solidFill>
                <a:srgbClr val="0070C0"/>
              </a:solidFill>
              <a:effectLst/>
              <a:uLnTx/>
              <a:uFillTx/>
              <a:latin typeface="Arial"/>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20219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additive="base">
                                        <p:cTn id="14"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6"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 calcmode="lin" valueType="num">
                                      <p:cBhvr additive="base">
                                        <p:cTn id="18"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ardrop 6"/>
          <p:cNvSpPr/>
          <p:nvPr/>
        </p:nvSpPr>
        <p:spPr>
          <a:xfrm rot="5400000">
            <a:off x="4965469" y="-336077"/>
            <a:ext cx="6839824" cy="7603098"/>
          </a:xfrm>
          <a:prstGeom prst="teardrop">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a:solidFill>
                <a:prstClr val="white"/>
              </a:solidFill>
            </a:endParaRPr>
          </a:p>
        </p:txBody>
      </p:sp>
      <p:sp>
        <p:nvSpPr>
          <p:cNvPr id="6" name="Title 3"/>
          <p:cNvSpPr txBox="1">
            <a:spLocks/>
          </p:cNvSpPr>
          <p:nvPr/>
        </p:nvSpPr>
        <p:spPr bwMode="auto">
          <a:xfrm>
            <a:off x="5135216" y="3435935"/>
            <a:ext cx="7056784"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en-GB" sz="10000" dirty="0">
                <a:solidFill>
                  <a:prstClr val="white"/>
                </a:solidFill>
              </a:rPr>
              <a:t>Law and Legislation</a:t>
            </a:r>
          </a:p>
        </p:txBody>
      </p:sp>
      <p:pic>
        <p:nvPicPr>
          <p:cNvPr id="2" name="Picture 1"/>
          <p:cNvPicPr>
            <a:picLocks noChangeAspect="1"/>
          </p:cNvPicPr>
          <p:nvPr/>
        </p:nvPicPr>
        <p:blipFill>
          <a:blip r:embed="rId4"/>
          <a:stretch>
            <a:fillRect/>
          </a:stretch>
        </p:blipFill>
        <p:spPr>
          <a:xfrm rot="5400000">
            <a:off x="-2713250" y="2729272"/>
            <a:ext cx="6841978" cy="1415481"/>
          </a:xfrm>
          <a:prstGeom prst="rect">
            <a:avLst/>
          </a:prstGeom>
        </p:spPr>
      </p:pic>
    </p:spTree>
    <p:custDataLst>
      <p:tags r:id="rId1"/>
    </p:custDataLst>
    <p:extLst>
      <p:ext uri="{BB962C8B-B14F-4D97-AF65-F5344CB8AC3E}">
        <p14:creationId xmlns:p14="http://schemas.microsoft.com/office/powerpoint/2010/main" val="2616696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6" y="1700808"/>
            <a:ext cx="6256036" cy="4551266"/>
          </a:xfrm>
          <a:prstGeom prst="rect">
            <a:avLst/>
          </a:prstGeom>
        </p:spPr>
      </p:pic>
      <p:sp>
        <p:nvSpPr>
          <p:cNvPr id="19" name="Text Box 3"/>
          <p:cNvSpPr txBox="1">
            <a:spLocks noChangeArrowheads="1"/>
          </p:cNvSpPr>
          <p:nvPr/>
        </p:nvSpPr>
        <p:spPr bwMode="auto">
          <a:xfrm>
            <a:off x="2885260" y="1715066"/>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0" name="Text Box 3"/>
          <p:cNvSpPr txBox="1">
            <a:spLocks noChangeArrowheads="1"/>
          </p:cNvSpPr>
          <p:nvPr/>
        </p:nvSpPr>
        <p:spPr bwMode="auto">
          <a:xfrm>
            <a:off x="5134276" y="1951921"/>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1" name="Text Box 3"/>
          <p:cNvSpPr txBox="1">
            <a:spLocks noChangeArrowheads="1"/>
          </p:cNvSpPr>
          <p:nvPr/>
        </p:nvSpPr>
        <p:spPr bwMode="auto">
          <a:xfrm>
            <a:off x="7510540" y="1815072"/>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2" name="Text Box 3"/>
          <p:cNvSpPr txBox="1">
            <a:spLocks noChangeArrowheads="1"/>
          </p:cNvSpPr>
          <p:nvPr/>
        </p:nvSpPr>
        <p:spPr bwMode="auto">
          <a:xfrm>
            <a:off x="2999656" y="4503106"/>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3" name="Text Box 3"/>
          <p:cNvSpPr txBox="1">
            <a:spLocks noChangeArrowheads="1"/>
          </p:cNvSpPr>
          <p:nvPr/>
        </p:nvSpPr>
        <p:spPr bwMode="auto">
          <a:xfrm>
            <a:off x="5133577" y="4682414"/>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4" name="Text Box 3"/>
          <p:cNvSpPr txBox="1">
            <a:spLocks noChangeArrowheads="1"/>
          </p:cNvSpPr>
          <p:nvPr/>
        </p:nvSpPr>
        <p:spPr bwMode="auto">
          <a:xfrm>
            <a:off x="7510540" y="4359090"/>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11"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Lawful Excuse Components</a:t>
            </a:r>
          </a:p>
        </p:txBody>
      </p:sp>
      <p:sp>
        <p:nvSpPr>
          <p:cNvPr id="12" name="Flowchart: Delay 11"/>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26127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p:bldP spid="20" grpId="0" build="p" autoUpdateAnimBg="0"/>
      <p:bldP spid="21" grpId="0" build="p" autoUpdateAnimBg="0"/>
      <p:bldP spid="22" grpId="0" build="p" autoUpdateAnimBg="0"/>
      <p:bldP spid="23" grpId="0" build="p" autoUpdateAnimBg="0"/>
      <p:bldP spid="24"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6" y="1700808"/>
            <a:ext cx="6256036" cy="4551266"/>
          </a:xfrm>
          <a:prstGeom prst="rect">
            <a:avLst/>
          </a:prstGeom>
        </p:spPr>
      </p:pic>
      <p:sp>
        <p:nvSpPr>
          <p:cNvPr id="20" name="Text Box 3"/>
          <p:cNvSpPr txBox="1">
            <a:spLocks noChangeArrowheads="1"/>
          </p:cNvSpPr>
          <p:nvPr/>
        </p:nvSpPr>
        <p:spPr bwMode="auto">
          <a:xfrm>
            <a:off x="5134276" y="1951921"/>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1" name="Text Box 3"/>
          <p:cNvSpPr txBox="1">
            <a:spLocks noChangeArrowheads="1"/>
          </p:cNvSpPr>
          <p:nvPr/>
        </p:nvSpPr>
        <p:spPr bwMode="auto">
          <a:xfrm>
            <a:off x="7510540" y="1815072"/>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2" name="Text Box 3"/>
          <p:cNvSpPr txBox="1">
            <a:spLocks noChangeArrowheads="1"/>
          </p:cNvSpPr>
          <p:nvPr/>
        </p:nvSpPr>
        <p:spPr bwMode="auto">
          <a:xfrm>
            <a:off x="2999656" y="4503106"/>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3" name="Text Box 3"/>
          <p:cNvSpPr txBox="1">
            <a:spLocks noChangeArrowheads="1"/>
          </p:cNvSpPr>
          <p:nvPr/>
        </p:nvSpPr>
        <p:spPr bwMode="auto">
          <a:xfrm>
            <a:off x="5133577" y="4682414"/>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4" name="Text Box 3"/>
          <p:cNvSpPr txBox="1">
            <a:spLocks noChangeArrowheads="1"/>
          </p:cNvSpPr>
          <p:nvPr/>
        </p:nvSpPr>
        <p:spPr bwMode="auto">
          <a:xfrm>
            <a:off x="7510540" y="4359090"/>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11"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Lawful Excuse Components</a:t>
            </a:r>
          </a:p>
        </p:txBody>
      </p:sp>
      <p:sp>
        <p:nvSpPr>
          <p:cNvPr id="12" name="Flowchart: Delay 11"/>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 Box 3">
            <a:extLst>
              <a:ext uri="{FF2B5EF4-FFF2-40B4-BE49-F238E27FC236}">
                <a16:creationId xmlns:a16="http://schemas.microsoft.com/office/drawing/2014/main" id="{A2D91E90-EB98-468C-9162-C60CC3326D44}"/>
              </a:ext>
            </a:extLst>
          </p:cNvPr>
          <p:cNvSpPr txBox="1">
            <a:spLocks noChangeArrowheads="1"/>
          </p:cNvSpPr>
          <p:nvPr/>
        </p:nvSpPr>
        <p:spPr bwMode="auto">
          <a:xfrm>
            <a:off x="2963564" y="1700808"/>
            <a:ext cx="15841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b="1" dirty="0">
                <a:solidFill>
                  <a:srgbClr val="3E516A"/>
                </a:solidFill>
                <a:latin typeface="Arial"/>
                <a:cs typeface="Times New Roman" panose="02020603050405020304" pitchFamily="18" charset="0"/>
              </a:rPr>
              <a:t>Last Resort</a:t>
            </a:r>
          </a:p>
        </p:txBody>
      </p:sp>
    </p:spTree>
    <p:custDataLst>
      <p:tags r:id="rId1"/>
    </p:custDataLst>
    <p:extLst>
      <p:ext uri="{BB962C8B-B14F-4D97-AF65-F5344CB8AC3E}">
        <p14:creationId xmlns:p14="http://schemas.microsoft.com/office/powerpoint/2010/main" val="2199362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20" name="Rectangle 4"/>
          <p:cNvSpPr>
            <a:spLocks noChangeArrowheads="1"/>
          </p:cNvSpPr>
          <p:nvPr/>
        </p:nvSpPr>
        <p:spPr bwMode="auto">
          <a:xfrm>
            <a:off x="947428" y="1504826"/>
            <a:ext cx="10297144"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1200" b="1">
                <a:solidFill>
                  <a:schemeClr val="tx1"/>
                </a:solidFill>
                <a:latin typeface="Eurostile" pitchFamily="34" charset="0"/>
              </a:defRPr>
            </a:lvl1pPr>
            <a:lvl2pPr marL="742950" indent="-285750" eaLnBrk="0" hangingPunct="0">
              <a:defRPr sz="1200" b="1">
                <a:solidFill>
                  <a:schemeClr val="tx1"/>
                </a:solidFill>
                <a:latin typeface="Eurostile" pitchFamily="34" charset="0"/>
              </a:defRPr>
            </a:lvl2pPr>
            <a:lvl3pPr marL="1143000" indent="-228600" eaLnBrk="0" hangingPunct="0">
              <a:defRPr sz="1200" b="1">
                <a:solidFill>
                  <a:schemeClr val="tx1"/>
                </a:solidFill>
                <a:latin typeface="Eurostile" pitchFamily="34" charset="0"/>
              </a:defRPr>
            </a:lvl3pPr>
            <a:lvl4pPr marL="1600200" indent="-228600" eaLnBrk="0" hangingPunct="0">
              <a:defRPr sz="1200" b="1">
                <a:solidFill>
                  <a:schemeClr val="tx1"/>
                </a:solidFill>
                <a:latin typeface="Eurostile" pitchFamily="34" charset="0"/>
              </a:defRPr>
            </a:lvl4pPr>
            <a:lvl5pPr marL="2057400" indent="-228600" eaLnBrk="0" hangingPunct="0">
              <a:defRPr sz="1200" b="1">
                <a:solidFill>
                  <a:schemeClr val="tx1"/>
                </a:solidFill>
                <a:latin typeface="Eurostile" pitchFamily="34" charset="0"/>
              </a:defRPr>
            </a:lvl5pPr>
            <a:lvl6pPr marL="2514600" indent="-228600" eaLnBrk="0" fontAlgn="base" hangingPunct="0">
              <a:spcBef>
                <a:spcPct val="0"/>
              </a:spcBef>
              <a:spcAft>
                <a:spcPct val="0"/>
              </a:spcAft>
              <a:defRPr sz="1200" b="1">
                <a:solidFill>
                  <a:schemeClr val="tx1"/>
                </a:solidFill>
                <a:latin typeface="Eurostile" pitchFamily="34" charset="0"/>
              </a:defRPr>
            </a:lvl6pPr>
            <a:lvl7pPr marL="2971800" indent="-228600" eaLnBrk="0" fontAlgn="base" hangingPunct="0">
              <a:spcBef>
                <a:spcPct val="0"/>
              </a:spcBef>
              <a:spcAft>
                <a:spcPct val="0"/>
              </a:spcAft>
              <a:defRPr sz="1200" b="1">
                <a:solidFill>
                  <a:schemeClr val="tx1"/>
                </a:solidFill>
                <a:latin typeface="Eurostile" pitchFamily="34" charset="0"/>
              </a:defRPr>
            </a:lvl7pPr>
            <a:lvl8pPr marL="3429000" indent="-228600" eaLnBrk="0" fontAlgn="base" hangingPunct="0">
              <a:spcBef>
                <a:spcPct val="0"/>
              </a:spcBef>
              <a:spcAft>
                <a:spcPct val="0"/>
              </a:spcAft>
              <a:defRPr sz="1200" b="1">
                <a:solidFill>
                  <a:schemeClr val="tx1"/>
                </a:solidFill>
                <a:latin typeface="Eurostile" pitchFamily="34" charset="0"/>
              </a:defRPr>
            </a:lvl8pPr>
            <a:lvl9pPr marL="3886200" indent="-228600" eaLnBrk="0" fontAlgn="base" hangingPunct="0">
              <a:spcBef>
                <a:spcPct val="0"/>
              </a:spcBef>
              <a:spcAft>
                <a:spcPct val="0"/>
              </a:spcAft>
              <a:defRPr sz="1200" b="1">
                <a:solidFill>
                  <a:schemeClr val="tx1"/>
                </a:solidFill>
                <a:latin typeface="Eurostile" pitchFamily="34" charset="0"/>
              </a:defRPr>
            </a:lvl9pPr>
          </a:lstStyle>
          <a:p>
            <a:pPr marL="0" indent="0" algn="ctr" eaLnBrk="1" hangingPunct="1">
              <a:spcBef>
                <a:spcPts val="0"/>
              </a:spcBef>
            </a:pPr>
            <a:r>
              <a:rPr lang="en-GB" altLang="en-US" sz="6000" dirty="0">
                <a:solidFill>
                  <a:prstClr val="black"/>
                </a:solidFill>
                <a:latin typeface="Arial"/>
              </a:rPr>
              <a:t>2 Versions!</a:t>
            </a:r>
          </a:p>
        </p:txBody>
      </p:sp>
      <p:sp>
        <p:nvSpPr>
          <p:cNvPr id="5"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Last Resort</a:t>
            </a:r>
          </a:p>
        </p:txBody>
      </p:sp>
      <p:sp>
        <p:nvSpPr>
          <p:cNvPr id="6" name="Flowchart: Delay 5"/>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Rectangle 4">
            <a:extLst>
              <a:ext uri="{FF2B5EF4-FFF2-40B4-BE49-F238E27FC236}">
                <a16:creationId xmlns:a16="http://schemas.microsoft.com/office/drawing/2014/main" id="{5CF85DCB-49F8-4AEC-9404-C13F11215A36}"/>
              </a:ext>
            </a:extLst>
          </p:cNvPr>
          <p:cNvSpPr>
            <a:spLocks noChangeArrowheads="1"/>
          </p:cNvSpPr>
          <p:nvPr/>
        </p:nvSpPr>
        <p:spPr bwMode="auto">
          <a:xfrm>
            <a:off x="2207568" y="2751956"/>
            <a:ext cx="9037004" cy="144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1200" b="1">
                <a:solidFill>
                  <a:schemeClr val="tx1"/>
                </a:solidFill>
                <a:latin typeface="Eurostile" pitchFamily="34" charset="0"/>
              </a:defRPr>
            </a:lvl1pPr>
            <a:lvl2pPr marL="742950" indent="-285750" eaLnBrk="0" hangingPunct="0">
              <a:defRPr sz="1200" b="1">
                <a:solidFill>
                  <a:schemeClr val="tx1"/>
                </a:solidFill>
                <a:latin typeface="Eurostile" pitchFamily="34" charset="0"/>
              </a:defRPr>
            </a:lvl2pPr>
            <a:lvl3pPr marL="1143000" indent="-228600" eaLnBrk="0" hangingPunct="0">
              <a:defRPr sz="1200" b="1">
                <a:solidFill>
                  <a:schemeClr val="tx1"/>
                </a:solidFill>
                <a:latin typeface="Eurostile" pitchFamily="34" charset="0"/>
              </a:defRPr>
            </a:lvl3pPr>
            <a:lvl4pPr marL="1600200" indent="-228600" eaLnBrk="0" hangingPunct="0">
              <a:defRPr sz="1200" b="1">
                <a:solidFill>
                  <a:schemeClr val="tx1"/>
                </a:solidFill>
                <a:latin typeface="Eurostile" pitchFamily="34" charset="0"/>
              </a:defRPr>
            </a:lvl4pPr>
            <a:lvl5pPr marL="2057400" indent="-228600" eaLnBrk="0" hangingPunct="0">
              <a:defRPr sz="1200" b="1">
                <a:solidFill>
                  <a:schemeClr val="tx1"/>
                </a:solidFill>
                <a:latin typeface="Eurostile" pitchFamily="34" charset="0"/>
              </a:defRPr>
            </a:lvl5pPr>
            <a:lvl6pPr marL="2514600" indent="-228600" eaLnBrk="0" fontAlgn="base" hangingPunct="0">
              <a:spcBef>
                <a:spcPct val="0"/>
              </a:spcBef>
              <a:spcAft>
                <a:spcPct val="0"/>
              </a:spcAft>
              <a:defRPr sz="1200" b="1">
                <a:solidFill>
                  <a:schemeClr val="tx1"/>
                </a:solidFill>
                <a:latin typeface="Eurostile" pitchFamily="34" charset="0"/>
              </a:defRPr>
            </a:lvl6pPr>
            <a:lvl7pPr marL="2971800" indent="-228600" eaLnBrk="0" fontAlgn="base" hangingPunct="0">
              <a:spcBef>
                <a:spcPct val="0"/>
              </a:spcBef>
              <a:spcAft>
                <a:spcPct val="0"/>
              </a:spcAft>
              <a:defRPr sz="1200" b="1">
                <a:solidFill>
                  <a:schemeClr val="tx1"/>
                </a:solidFill>
                <a:latin typeface="Eurostile" pitchFamily="34" charset="0"/>
              </a:defRPr>
            </a:lvl7pPr>
            <a:lvl8pPr marL="3429000" indent="-228600" eaLnBrk="0" fontAlgn="base" hangingPunct="0">
              <a:spcBef>
                <a:spcPct val="0"/>
              </a:spcBef>
              <a:spcAft>
                <a:spcPct val="0"/>
              </a:spcAft>
              <a:defRPr sz="1200" b="1">
                <a:solidFill>
                  <a:schemeClr val="tx1"/>
                </a:solidFill>
                <a:latin typeface="Eurostile" pitchFamily="34" charset="0"/>
              </a:defRPr>
            </a:lvl8pPr>
            <a:lvl9pPr marL="3886200" indent="-228600" eaLnBrk="0" fontAlgn="base" hangingPunct="0">
              <a:spcBef>
                <a:spcPct val="0"/>
              </a:spcBef>
              <a:spcAft>
                <a:spcPct val="0"/>
              </a:spcAft>
              <a:defRPr sz="1200" b="1">
                <a:solidFill>
                  <a:schemeClr val="tx1"/>
                </a:solidFill>
                <a:latin typeface="Eurostile" pitchFamily="34" charset="0"/>
              </a:defRPr>
            </a:lvl9pPr>
          </a:lstStyle>
          <a:p>
            <a:pPr marL="514350" indent="-514350" eaLnBrk="1" hangingPunct="1">
              <a:spcBef>
                <a:spcPts val="0"/>
              </a:spcBef>
              <a:buFont typeface="+mj-lt"/>
              <a:buAutoNum type="arabicPeriod"/>
            </a:pPr>
            <a:r>
              <a:rPr lang="en-GB" altLang="en-US" sz="5000" b="0" dirty="0">
                <a:solidFill>
                  <a:prstClr val="black"/>
                </a:solidFill>
                <a:latin typeface="Arial"/>
              </a:rPr>
              <a:t>Tried </a:t>
            </a:r>
            <a:r>
              <a:rPr lang="en-GB" altLang="en-US" sz="5000" dirty="0">
                <a:solidFill>
                  <a:schemeClr val="accent6"/>
                </a:solidFill>
                <a:latin typeface="Arial"/>
              </a:rPr>
              <a:t>OTHER</a:t>
            </a:r>
            <a:r>
              <a:rPr lang="en-GB" altLang="en-US" sz="5000" b="0" dirty="0">
                <a:solidFill>
                  <a:prstClr val="black"/>
                </a:solidFill>
                <a:latin typeface="Arial"/>
              </a:rPr>
              <a:t> things first</a:t>
            </a:r>
          </a:p>
          <a:p>
            <a:pPr marL="514350" indent="-514350" eaLnBrk="1" hangingPunct="1">
              <a:spcBef>
                <a:spcPts val="0"/>
              </a:spcBef>
              <a:buFont typeface="+mj-lt"/>
              <a:buAutoNum type="arabicPeriod"/>
            </a:pPr>
            <a:r>
              <a:rPr lang="en-GB" altLang="en-US" sz="5000" b="0" dirty="0">
                <a:solidFill>
                  <a:prstClr val="black"/>
                </a:solidFill>
                <a:latin typeface="Arial"/>
              </a:rPr>
              <a:t>The </a:t>
            </a:r>
            <a:r>
              <a:rPr lang="en-GB" altLang="en-US" sz="5000" dirty="0">
                <a:solidFill>
                  <a:srgbClr val="C00000"/>
                </a:solidFill>
                <a:latin typeface="Arial"/>
              </a:rPr>
              <a:t>RISK</a:t>
            </a:r>
            <a:r>
              <a:rPr lang="en-GB" altLang="en-US" sz="5000" b="0" dirty="0">
                <a:solidFill>
                  <a:prstClr val="black"/>
                </a:solidFill>
                <a:latin typeface="Arial"/>
              </a:rPr>
              <a:t> was </a:t>
            </a:r>
            <a:r>
              <a:rPr lang="en-GB" altLang="en-US" sz="5000" dirty="0">
                <a:solidFill>
                  <a:srgbClr val="C00000"/>
                </a:solidFill>
                <a:latin typeface="Arial"/>
              </a:rPr>
              <a:t>IMMEDIATE </a:t>
            </a:r>
            <a:r>
              <a:rPr lang="en-GB" altLang="en-US" sz="4000" b="0" dirty="0">
                <a:solidFill>
                  <a:schemeClr val="accent5"/>
                </a:solidFill>
                <a:latin typeface="Arial"/>
              </a:rPr>
              <a:t>(Last resort was your first resort!)</a:t>
            </a:r>
          </a:p>
        </p:txBody>
      </p:sp>
    </p:spTree>
    <p:custDataLst>
      <p:tags r:id="rId1"/>
    </p:custDataLst>
    <p:extLst>
      <p:ext uri="{BB962C8B-B14F-4D97-AF65-F5344CB8AC3E}">
        <p14:creationId xmlns:p14="http://schemas.microsoft.com/office/powerpoint/2010/main" val="103312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20" name="Rectangle 4"/>
          <p:cNvSpPr>
            <a:spLocks noChangeArrowheads="1"/>
          </p:cNvSpPr>
          <p:nvPr/>
        </p:nvSpPr>
        <p:spPr bwMode="auto">
          <a:xfrm>
            <a:off x="1055440" y="2348880"/>
            <a:ext cx="10297144" cy="37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1200" b="1">
                <a:solidFill>
                  <a:schemeClr val="tx1"/>
                </a:solidFill>
                <a:latin typeface="Eurostile" pitchFamily="34" charset="0"/>
              </a:defRPr>
            </a:lvl1pPr>
            <a:lvl2pPr marL="742950" indent="-285750" eaLnBrk="0" hangingPunct="0">
              <a:defRPr sz="1200" b="1">
                <a:solidFill>
                  <a:schemeClr val="tx1"/>
                </a:solidFill>
                <a:latin typeface="Eurostile" pitchFamily="34" charset="0"/>
              </a:defRPr>
            </a:lvl2pPr>
            <a:lvl3pPr marL="1143000" indent="-228600" eaLnBrk="0" hangingPunct="0">
              <a:defRPr sz="1200" b="1">
                <a:solidFill>
                  <a:schemeClr val="tx1"/>
                </a:solidFill>
                <a:latin typeface="Eurostile" pitchFamily="34" charset="0"/>
              </a:defRPr>
            </a:lvl3pPr>
            <a:lvl4pPr marL="1600200" indent="-228600" eaLnBrk="0" hangingPunct="0">
              <a:defRPr sz="1200" b="1">
                <a:solidFill>
                  <a:schemeClr val="tx1"/>
                </a:solidFill>
                <a:latin typeface="Eurostile" pitchFamily="34" charset="0"/>
              </a:defRPr>
            </a:lvl4pPr>
            <a:lvl5pPr marL="2057400" indent="-228600" eaLnBrk="0" hangingPunct="0">
              <a:defRPr sz="1200" b="1">
                <a:solidFill>
                  <a:schemeClr val="tx1"/>
                </a:solidFill>
                <a:latin typeface="Eurostile" pitchFamily="34" charset="0"/>
              </a:defRPr>
            </a:lvl5pPr>
            <a:lvl6pPr marL="2514600" indent="-228600" eaLnBrk="0" fontAlgn="base" hangingPunct="0">
              <a:spcBef>
                <a:spcPct val="0"/>
              </a:spcBef>
              <a:spcAft>
                <a:spcPct val="0"/>
              </a:spcAft>
              <a:defRPr sz="1200" b="1">
                <a:solidFill>
                  <a:schemeClr val="tx1"/>
                </a:solidFill>
                <a:latin typeface="Eurostile" pitchFamily="34" charset="0"/>
              </a:defRPr>
            </a:lvl6pPr>
            <a:lvl7pPr marL="2971800" indent="-228600" eaLnBrk="0" fontAlgn="base" hangingPunct="0">
              <a:spcBef>
                <a:spcPct val="0"/>
              </a:spcBef>
              <a:spcAft>
                <a:spcPct val="0"/>
              </a:spcAft>
              <a:defRPr sz="1200" b="1">
                <a:solidFill>
                  <a:schemeClr val="tx1"/>
                </a:solidFill>
                <a:latin typeface="Eurostile" pitchFamily="34" charset="0"/>
              </a:defRPr>
            </a:lvl7pPr>
            <a:lvl8pPr marL="3429000" indent="-228600" eaLnBrk="0" fontAlgn="base" hangingPunct="0">
              <a:spcBef>
                <a:spcPct val="0"/>
              </a:spcBef>
              <a:spcAft>
                <a:spcPct val="0"/>
              </a:spcAft>
              <a:defRPr sz="1200" b="1">
                <a:solidFill>
                  <a:schemeClr val="tx1"/>
                </a:solidFill>
                <a:latin typeface="Eurostile" pitchFamily="34" charset="0"/>
              </a:defRPr>
            </a:lvl8pPr>
            <a:lvl9pPr marL="3886200" indent="-228600" eaLnBrk="0" fontAlgn="base" hangingPunct="0">
              <a:spcBef>
                <a:spcPct val="0"/>
              </a:spcBef>
              <a:spcAft>
                <a:spcPct val="0"/>
              </a:spcAft>
              <a:defRPr sz="1200" b="1">
                <a:solidFill>
                  <a:schemeClr val="tx1"/>
                </a:solidFill>
                <a:latin typeface="Eurostile" pitchFamily="34" charset="0"/>
              </a:defRPr>
            </a:lvl9pPr>
          </a:lstStyle>
          <a:p>
            <a:pPr marL="0" indent="0" algn="ctr" eaLnBrk="1" hangingPunct="1">
              <a:spcBef>
                <a:spcPts val="0"/>
              </a:spcBef>
            </a:pPr>
            <a:r>
              <a:rPr lang="en-GB" altLang="en-US" sz="6000" dirty="0">
                <a:solidFill>
                  <a:prstClr val="black"/>
                </a:solidFill>
                <a:latin typeface="Arial"/>
              </a:rPr>
              <a:t>DID YOU </a:t>
            </a:r>
          </a:p>
          <a:p>
            <a:pPr marL="0" indent="0" algn="ctr" eaLnBrk="1" hangingPunct="1">
              <a:spcBef>
                <a:spcPts val="0"/>
              </a:spcBef>
            </a:pPr>
            <a:r>
              <a:rPr lang="en-GB" altLang="en-US" sz="3200" b="0" dirty="0">
                <a:solidFill>
                  <a:prstClr val="black"/>
                </a:solidFill>
                <a:latin typeface="Arial"/>
              </a:rPr>
              <a:t>GIVE THEM CHANCE TO </a:t>
            </a:r>
          </a:p>
          <a:p>
            <a:pPr marL="0" indent="0" algn="ctr" eaLnBrk="1" hangingPunct="1">
              <a:spcBef>
                <a:spcPts val="0"/>
              </a:spcBef>
            </a:pPr>
            <a:r>
              <a:rPr lang="en-GB" altLang="en-US" sz="6000" u="sng" dirty="0">
                <a:solidFill>
                  <a:srgbClr val="C00000"/>
                </a:solidFill>
                <a:latin typeface="Arial"/>
              </a:rPr>
              <a:t>STOP</a:t>
            </a:r>
            <a:r>
              <a:rPr lang="en-GB" altLang="en-US" sz="6000" b="0" dirty="0">
                <a:solidFill>
                  <a:srgbClr val="65912B"/>
                </a:solidFill>
                <a:latin typeface="Arial"/>
              </a:rPr>
              <a:t> </a:t>
            </a:r>
            <a:r>
              <a:rPr lang="en-GB" altLang="en-US" sz="6000" u="sng" dirty="0">
                <a:solidFill>
                  <a:srgbClr val="65912B"/>
                </a:solidFill>
                <a:latin typeface="Arial"/>
              </a:rPr>
              <a:t>PRIOR</a:t>
            </a:r>
            <a:r>
              <a:rPr lang="en-GB" altLang="en-US" sz="4400" b="0" dirty="0">
                <a:solidFill>
                  <a:srgbClr val="65912B"/>
                </a:solidFill>
                <a:latin typeface="Arial"/>
              </a:rPr>
              <a:t> </a:t>
            </a:r>
            <a:r>
              <a:rPr lang="en-GB" altLang="en-US" sz="4400" b="0" dirty="0">
                <a:solidFill>
                  <a:prstClr val="black"/>
                </a:solidFill>
                <a:latin typeface="Arial"/>
              </a:rPr>
              <a:t>to physically </a:t>
            </a:r>
          </a:p>
          <a:p>
            <a:pPr marL="0" indent="0" algn="ctr" eaLnBrk="1" hangingPunct="1">
              <a:spcBef>
                <a:spcPts val="0"/>
              </a:spcBef>
            </a:pPr>
            <a:r>
              <a:rPr lang="en-GB" altLang="en-US" sz="4400" b="0" dirty="0">
                <a:solidFill>
                  <a:prstClr val="black"/>
                </a:solidFill>
                <a:latin typeface="Arial"/>
              </a:rPr>
              <a:t>holding the person?</a:t>
            </a:r>
          </a:p>
        </p:txBody>
      </p:sp>
      <p:sp>
        <p:nvSpPr>
          <p:cNvPr id="4" name="Rectangle 3"/>
          <p:cNvSpPr>
            <a:spLocks noChangeArrowheads="1"/>
          </p:cNvSpPr>
          <p:nvPr/>
        </p:nvSpPr>
        <p:spPr bwMode="auto">
          <a:xfrm>
            <a:off x="-24680" y="1340123"/>
            <a:ext cx="12192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b="1">
                <a:solidFill>
                  <a:schemeClr val="tx1"/>
                </a:solidFill>
                <a:latin typeface="Eurostile" pitchFamily="34" charset="0"/>
              </a:defRPr>
            </a:lvl1pPr>
            <a:lvl2pPr marL="742950" indent="-285750" eaLnBrk="0" hangingPunct="0">
              <a:defRPr sz="1200" b="1">
                <a:solidFill>
                  <a:schemeClr val="tx1"/>
                </a:solidFill>
                <a:latin typeface="Eurostile" pitchFamily="34" charset="0"/>
              </a:defRPr>
            </a:lvl2pPr>
            <a:lvl3pPr marL="1143000" indent="-228600" eaLnBrk="0" hangingPunct="0">
              <a:defRPr sz="1200" b="1">
                <a:solidFill>
                  <a:schemeClr val="tx1"/>
                </a:solidFill>
                <a:latin typeface="Eurostile" pitchFamily="34" charset="0"/>
              </a:defRPr>
            </a:lvl3pPr>
            <a:lvl4pPr marL="1600200" indent="-228600" eaLnBrk="0" hangingPunct="0">
              <a:defRPr sz="1200" b="1">
                <a:solidFill>
                  <a:schemeClr val="tx1"/>
                </a:solidFill>
                <a:latin typeface="Eurostile" pitchFamily="34" charset="0"/>
              </a:defRPr>
            </a:lvl4pPr>
            <a:lvl5pPr marL="2057400" indent="-228600" eaLnBrk="0" hangingPunct="0">
              <a:defRPr sz="1200" b="1">
                <a:solidFill>
                  <a:schemeClr val="tx1"/>
                </a:solidFill>
                <a:latin typeface="Eurostile" pitchFamily="34" charset="0"/>
              </a:defRPr>
            </a:lvl5pPr>
            <a:lvl6pPr marL="2514600" indent="-228600" eaLnBrk="0" fontAlgn="base" hangingPunct="0">
              <a:spcBef>
                <a:spcPct val="0"/>
              </a:spcBef>
              <a:spcAft>
                <a:spcPct val="0"/>
              </a:spcAft>
              <a:defRPr sz="1200" b="1">
                <a:solidFill>
                  <a:schemeClr val="tx1"/>
                </a:solidFill>
                <a:latin typeface="Eurostile" pitchFamily="34" charset="0"/>
              </a:defRPr>
            </a:lvl6pPr>
            <a:lvl7pPr marL="2971800" indent="-228600" eaLnBrk="0" fontAlgn="base" hangingPunct="0">
              <a:spcBef>
                <a:spcPct val="0"/>
              </a:spcBef>
              <a:spcAft>
                <a:spcPct val="0"/>
              </a:spcAft>
              <a:defRPr sz="1200" b="1">
                <a:solidFill>
                  <a:schemeClr val="tx1"/>
                </a:solidFill>
                <a:latin typeface="Eurostile" pitchFamily="34" charset="0"/>
              </a:defRPr>
            </a:lvl7pPr>
            <a:lvl8pPr marL="3429000" indent="-228600" eaLnBrk="0" fontAlgn="base" hangingPunct="0">
              <a:spcBef>
                <a:spcPct val="0"/>
              </a:spcBef>
              <a:spcAft>
                <a:spcPct val="0"/>
              </a:spcAft>
              <a:defRPr sz="1200" b="1">
                <a:solidFill>
                  <a:schemeClr val="tx1"/>
                </a:solidFill>
                <a:latin typeface="Eurostile" pitchFamily="34" charset="0"/>
              </a:defRPr>
            </a:lvl8pPr>
            <a:lvl9pPr marL="3886200" indent="-228600" eaLnBrk="0" fontAlgn="base" hangingPunct="0">
              <a:spcBef>
                <a:spcPct val="0"/>
              </a:spcBef>
              <a:spcAft>
                <a:spcPct val="0"/>
              </a:spcAft>
              <a:defRPr sz="1200" b="1">
                <a:solidFill>
                  <a:schemeClr val="tx1"/>
                </a:solidFill>
                <a:latin typeface="Eurostile" pitchFamily="34" charset="0"/>
              </a:defRPr>
            </a:lvl9pPr>
          </a:lstStyle>
          <a:p>
            <a:pPr algn="ctr" eaLnBrk="1" hangingPunct="1"/>
            <a:r>
              <a:rPr lang="en-GB" altLang="en-US" sz="6000" dirty="0">
                <a:solidFill>
                  <a:srgbClr val="C00000"/>
                </a:solidFill>
                <a:latin typeface="Arial"/>
              </a:rPr>
              <a:t>The opportunity to STOP?</a:t>
            </a:r>
            <a:endParaRPr lang="en-US" altLang="en-US" sz="6000" dirty="0">
              <a:solidFill>
                <a:srgbClr val="C00000"/>
              </a:solidFill>
              <a:latin typeface="Arial"/>
            </a:endParaRPr>
          </a:p>
        </p:txBody>
      </p:sp>
      <p:sp>
        <p:nvSpPr>
          <p:cNvPr id="5"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Last Resort</a:t>
            </a:r>
          </a:p>
        </p:txBody>
      </p:sp>
      <p:sp>
        <p:nvSpPr>
          <p:cNvPr id="6" name="Flowchart: Delay 5"/>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245648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52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52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52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52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20"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20" name="Rectangle 4"/>
          <p:cNvSpPr>
            <a:spLocks noChangeArrowheads="1"/>
          </p:cNvSpPr>
          <p:nvPr/>
        </p:nvSpPr>
        <p:spPr bwMode="auto">
          <a:xfrm>
            <a:off x="1055440" y="1628800"/>
            <a:ext cx="10297144" cy="403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1200" b="1">
                <a:solidFill>
                  <a:schemeClr val="tx1"/>
                </a:solidFill>
                <a:latin typeface="Eurostile" pitchFamily="34" charset="0"/>
              </a:defRPr>
            </a:lvl1pPr>
            <a:lvl2pPr marL="742950" indent="-285750" eaLnBrk="0" hangingPunct="0">
              <a:defRPr sz="1200" b="1">
                <a:solidFill>
                  <a:schemeClr val="tx1"/>
                </a:solidFill>
                <a:latin typeface="Eurostile" pitchFamily="34" charset="0"/>
              </a:defRPr>
            </a:lvl2pPr>
            <a:lvl3pPr marL="1143000" indent="-228600" eaLnBrk="0" hangingPunct="0">
              <a:defRPr sz="1200" b="1">
                <a:solidFill>
                  <a:schemeClr val="tx1"/>
                </a:solidFill>
                <a:latin typeface="Eurostile" pitchFamily="34" charset="0"/>
              </a:defRPr>
            </a:lvl3pPr>
            <a:lvl4pPr marL="1600200" indent="-228600" eaLnBrk="0" hangingPunct="0">
              <a:defRPr sz="1200" b="1">
                <a:solidFill>
                  <a:schemeClr val="tx1"/>
                </a:solidFill>
                <a:latin typeface="Eurostile" pitchFamily="34" charset="0"/>
              </a:defRPr>
            </a:lvl4pPr>
            <a:lvl5pPr marL="2057400" indent="-228600" eaLnBrk="0" hangingPunct="0">
              <a:defRPr sz="1200" b="1">
                <a:solidFill>
                  <a:schemeClr val="tx1"/>
                </a:solidFill>
                <a:latin typeface="Eurostile" pitchFamily="34" charset="0"/>
              </a:defRPr>
            </a:lvl5pPr>
            <a:lvl6pPr marL="2514600" indent="-228600" eaLnBrk="0" fontAlgn="base" hangingPunct="0">
              <a:spcBef>
                <a:spcPct val="0"/>
              </a:spcBef>
              <a:spcAft>
                <a:spcPct val="0"/>
              </a:spcAft>
              <a:defRPr sz="1200" b="1">
                <a:solidFill>
                  <a:schemeClr val="tx1"/>
                </a:solidFill>
                <a:latin typeface="Eurostile" pitchFamily="34" charset="0"/>
              </a:defRPr>
            </a:lvl6pPr>
            <a:lvl7pPr marL="2971800" indent="-228600" eaLnBrk="0" fontAlgn="base" hangingPunct="0">
              <a:spcBef>
                <a:spcPct val="0"/>
              </a:spcBef>
              <a:spcAft>
                <a:spcPct val="0"/>
              </a:spcAft>
              <a:defRPr sz="1200" b="1">
                <a:solidFill>
                  <a:schemeClr val="tx1"/>
                </a:solidFill>
                <a:latin typeface="Eurostile" pitchFamily="34" charset="0"/>
              </a:defRPr>
            </a:lvl7pPr>
            <a:lvl8pPr marL="3429000" indent="-228600" eaLnBrk="0" fontAlgn="base" hangingPunct="0">
              <a:spcBef>
                <a:spcPct val="0"/>
              </a:spcBef>
              <a:spcAft>
                <a:spcPct val="0"/>
              </a:spcAft>
              <a:defRPr sz="1200" b="1">
                <a:solidFill>
                  <a:schemeClr val="tx1"/>
                </a:solidFill>
                <a:latin typeface="Eurostile" pitchFamily="34" charset="0"/>
              </a:defRPr>
            </a:lvl8pPr>
            <a:lvl9pPr marL="3886200" indent="-228600" eaLnBrk="0" fontAlgn="base" hangingPunct="0">
              <a:spcBef>
                <a:spcPct val="0"/>
              </a:spcBef>
              <a:spcAft>
                <a:spcPct val="0"/>
              </a:spcAft>
              <a:defRPr sz="1200" b="1">
                <a:solidFill>
                  <a:schemeClr val="tx1"/>
                </a:solidFill>
                <a:latin typeface="Eurostile" pitchFamily="34" charset="0"/>
              </a:defRPr>
            </a:lvl9pPr>
          </a:lstStyle>
          <a:p>
            <a:pPr marL="0" indent="0" algn="ctr" eaLnBrk="1" hangingPunct="1">
              <a:spcBef>
                <a:spcPct val="20000"/>
              </a:spcBef>
            </a:pPr>
            <a:r>
              <a:rPr lang="en-GB" altLang="en-US" sz="4400" u="sng" dirty="0">
                <a:solidFill>
                  <a:srgbClr val="65912B"/>
                </a:solidFill>
                <a:latin typeface="Arial"/>
              </a:rPr>
              <a:t>DID</a:t>
            </a:r>
            <a:r>
              <a:rPr lang="en-GB" altLang="en-US" sz="3200" b="0" dirty="0">
                <a:solidFill>
                  <a:srgbClr val="65912B"/>
                </a:solidFill>
                <a:latin typeface="Arial"/>
              </a:rPr>
              <a:t> </a:t>
            </a:r>
            <a:r>
              <a:rPr lang="en-GB" altLang="en-US" sz="3200" b="0" dirty="0">
                <a:solidFill>
                  <a:prstClr val="black"/>
                </a:solidFill>
                <a:latin typeface="Arial"/>
              </a:rPr>
              <a:t>you use the word</a:t>
            </a:r>
            <a:r>
              <a:rPr lang="en-GB" altLang="en-US" sz="6000" b="0" dirty="0">
                <a:solidFill>
                  <a:srgbClr val="C00000"/>
                </a:solidFill>
                <a:latin typeface="Arial"/>
              </a:rPr>
              <a:t> </a:t>
            </a:r>
            <a:r>
              <a:rPr lang="en-GB" altLang="en-US" sz="6000" dirty="0">
                <a:solidFill>
                  <a:srgbClr val="C00000"/>
                </a:solidFill>
                <a:latin typeface="Arial"/>
              </a:rPr>
              <a:t>STOP</a:t>
            </a:r>
            <a:r>
              <a:rPr lang="en-GB" altLang="en-US" sz="6000" b="0" dirty="0">
                <a:solidFill>
                  <a:srgbClr val="C00000"/>
                </a:solidFill>
                <a:latin typeface="Arial"/>
              </a:rPr>
              <a:t>?</a:t>
            </a:r>
          </a:p>
          <a:p>
            <a:pPr marL="0" indent="0" algn="ctr" eaLnBrk="1" hangingPunct="1">
              <a:spcBef>
                <a:spcPct val="20000"/>
              </a:spcBef>
            </a:pPr>
            <a:r>
              <a:rPr lang="en-GB" altLang="en-US" sz="6000" dirty="0">
                <a:solidFill>
                  <a:prstClr val="black"/>
                </a:solidFill>
                <a:latin typeface="Arial"/>
              </a:rPr>
              <a:t>DID THEY </a:t>
            </a:r>
          </a:p>
          <a:p>
            <a:pPr marL="0" indent="0" algn="ctr" eaLnBrk="1" hangingPunct="1">
              <a:spcBef>
                <a:spcPct val="20000"/>
              </a:spcBef>
            </a:pPr>
            <a:r>
              <a:rPr lang="en-GB" altLang="en-US" sz="3200" b="0" dirty="0">
                <a:solidFill>
                  <a:prstClr val="black"/>
                </a:solidFill>
                <a:latin typeface="Arial"/>
              </a:rPr>
              <a:t>understand </a:t>
            </a:r>
          </a:p>
          <a:p>
            <a:pPr marL="0" indent="0" algn="ctr" eaLnBrk="1" hangingPunct="1">
              <a:spcBef>
                <a:spcPct val="20000"/>
              </a:spcBef>
            </a:pPr>
            <a:r>
              <a:rPr lang="en-GB" altLang="en-US" sz="4400" u="sng" dirty="0">
                <a:solidFill>
                  <a:srgbClr val="65912B"/>
                </a:solidFill>
                <a:latin typeface="Arial"/>
              </a:rPr>
              <a:t>WHAT</a:t>
            </a:r>
            <a:r>
              <a:rPr lang="en-GB" altLang="en-US" sz="4400" b="0" dirty="0">
                <a:solidFill>
                  <a:srgbClr val="65912B"/>
                </a:solidFill>
                <a:latin typeface="Arial"/>
              </a:rPr>
              <a:t> </a:t>
            </a:r>
          </a:p>
          <a:p>
            <a:pPr marL="0" indent="0" algn="ctr" eaLnBrk="1" hangingPunct="1">
              <a:spcBef>
                <a:spcPct val="20000"/>
              </a:spcBef>
            </a:pPr>
            <a:r>
              <a:rPr lang="en-GB" altLang="en-US" sz="3200" b="0" dirty="0">
                <a:solidFill>
                  <a:prstClr val="black"/>
                </a:solidFill>
                <a:latin typeface="Arial"/>
              </a:rPr>
              <a:t>you were saying?</a:t>
            </a:r>
          </a:p>
        </p:txBody>
      </p:sp>
      <p:sp>
        <p:nvSpPr>
          <p:cNvPr id="5"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The Opportunity to Stop?</a:t>
            </a:r>
          </a:p>
        </p:txBody>
      </p:sp>
      <p:sp>
        <p:nvSpPr>
          <p:cNvPr id="6" name="Flowchart: Delay 5"/>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4023786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5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522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522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522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52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20"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664" y="1700808"/>
            <a:ext cx="6256036" cy="4551266"/>
          </a:xfrm>
          <a:prstGeom prst="rect">
            <a:avLst/>
          </a:prstGeom>
        </p:spPr>
      </p:pic>
      <p:sp>
        <p:nvSpPr>
          <p:cNvPr id="19" name="Text Box 3"/>
          <p:cNvSpPr txBox="1">
            <a:spLocks noChangeArrowheads="1"/>
          </p:cNvSpPr>
          <p:nvPr/>
        </p:nvSpPr>
        <p:spPr bwMode="auto">
          <a:xfrm>
            <a:off x="3071664" y="2063446"/>
            <a:ext cx="15841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Last Resort</a:t>
            </a:r>
          </a:p>
        </p:txBody>
      </p:sp>
      <p:sp>
        <p:nvSpPr>
          <p:cNvPr id="21" name="Text Box 3"/>
          <p:cNvSpPr txBox="1">
            <a:spLocks noChangeArrowheads="1"/>
          </p:cNvSpPr>
          <p:nvPr/>
        </p:nvSpPr>
        <p:spPr bwMode="auto">
          <a:xfrm>
            <a:off x="7582548" y="1815072"/>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2" name="Text Box 3"/>
          <p:cNvSpPr txBox="1">
            <a:spLocks noChangeArrowheads="1"/>
          </p:cNvSpPr>
          <p:nvPr/>
        </p:nvSpPr>
        <p:spPr bwMode="auto">
          <a:xfrm>
            <a:off x="3071664" y="4503106"/>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3" name="Text Box 3"/>
          <p:cNvSpPr txBox="1">
            <a:spLocks noChangeArrowheads="1"/>
          </p:cNvSpPr>
          <p:nvPr/>
        </p:nvSpPr>
        <p:spPr bwMode="auto">
          <a:xfrm>
            <a:off x="5205585" y="4682414"/>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4" name="Text Box 3"/>
          <p:cNvSpPr txBox="1">
            <a:spLocks noChangeArrowheads="1"/>
          </p:cNvSpPr>
          <p:nvPr/>
        </p:nvSpPr>
        <p:spPr bwMode="auto">
          <a:xfrm>
            <a:off x="7582548" y="4359090"/>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11"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Lawful Excuse</a:t>
            </a:r>
          </a:p>
        </p:txBody>
      </p:sp>
      <p:sp>
        <p:nvSpPr>
          <p:cNvPr id="12" name="Flowchart: Delay 11"/>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 Box 3"/>
          <p:cNvSpPr txBox="1">
            <a:spLocks noChangeArrowheads="1"/>
          </p:cNvSpPr>
          <p:nvPr/>
        </p:nvSpPr>
        <p:spPr bwMode="auto">
          <a:xfrm>
            <a:off x="5435214" y="2599902"/>
            <a:ext cx="19569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Best Interests</a:t>
            </a:r>
          </a:p>
        </p:txBody>
      </p:sp>
    </p:spTree>
    <p:custDataLst>
      <p:tags r:id="rId1"/>
    </p:custDataLst>
    <p:extLst>
      <p:ext uri="{BB962C8B-B14F-4D97-AF65-F5344CB8AC3E}">
        <p14:creationId xmlns:p14="http://schemas.microsoft.com/office/powerpoint/2010/main" val="1663019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7428" y="2348880"/>
            <a:ext cx="10297144" cy="1754326"/>
          </a:xfrm>
          <a:prstGeom prst="rect">
            <a:avLst/>
          </a:prstGeom>
        </p:spPr>
        <p:txBody>
          <a:bodyPr wrap="square">
            <a:spAutoFit/>
          </a:bodyPr>
          <a:lstStyle/>
          <a:p>
            <a:pPr algn="ctr"/>
            <a:r>
              <a:rPr lang="en-GB" sz="3200" dirty="0">
                <a:solidFill>
                  <a:prstClr val="black"/>
                </a:solidFill>
                <a:latin typeface="Arial"/>
              </a:rPr>
              <a:t>You are </a:t>
            </a:r>
            <a:r>
              <a:rPr lang="en-GB" sz="6000" b="1" dirty="0">
                <a:solidFill>
                  <a:prstClr val="black"/>
                </a:solidFill>
                <a:latin typeface="Arial"/>
              </a:rPr>
              <a:t>ACTING</a:t>
            </a:r>
            <a:r>
              <a:rPr lang="en-GB" sz="3200" dirty="0">
                <a:solidFill>
                  <a:prstClr val="black"/>
                </a:solidFill>
                <a:latin typeface="Arial"/>
              </a:rPr>
              <a:t> in the person’s</a:t>
            </a:r>
          </a:p>
          <a:p>
            <a:pPr algn="ctr"/>
            <a:r>
              <a:rPr lang="en-GB" sz="4400" b="1" u="sng" dirty="0">
                <a:solidFill>
                  <a:srgbClr val="70AD47"/>
                </a:solidFill>
                <a:latin typeface="Arial"/>
              </a:rPr>
              <a:t>BEST INTERESTS</a:t>
            </a:r>
          </a:p>
        </p:txBody>
      </p:sp>
      <p:sp>
        <p:nvSpPr>
          <p:cNvPr id="4"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Best Interest - ethical</a:t>
            </a:r>
          </a:p>
        </p:txBody>
      </p:sp>
      <p:sp>
        <p:nvSpPr>
          <p:cNvPr id="5" name="Flowchart: Delay 4"/>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4463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672" y="1628800"/>
            <a:ext cx="6256036" cy="4551266"/>
          </a:xfrm>
          <a:prstGeom prst="rect">
            <a:avLst/>
          </a:prstGeom>
        </p:spPr>
      </p:pic>
      <p:sp>
        <p:nvSpPr>
          <p:cNvPr id="19" name="Text Box 3"/>
          <p:cNvSpPr txBox="1">
            <a:spLocks noChangeArrowheads="1"/>
          </p:cNvSpPr>
          <p:nvPr/>
        </p:nvSpPr>
        <p:spPr bwMode="auto">
          <a:xfrm>
            <a:off x="3143672" y="1991438"/>
            <a:ext cx="15841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Last Resort</a:t>
            </a:r>
          </a:p>
        </p:txBody>
      </p:sp>
      <p:sp>
        <p:nvSpPr>
          <p:cNvPr id="22" name="Text Box 3"/>
          <p:cNvSpPr txBox="1">
            <a:spLocks noChangeArrowheads="1"/>
          </p:cNvSpPr>
          <p:nvPr/>
        </p:nvSpPr>
        <p:spPr bwMode="auto">
          <a:xfrm>
            <a:off x="3143672" y="4431098"/>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3" name="Text Box 3"/>
          <p:cNvSpPr txBox="1">
            <a:spLocks noChangeArrowheads="1"/>
          </p:cNvSpPr>
          <p:nvPr/>
        </p:nvSpPr>
        <p:spPr bwMode="auto">
          <a:xfrm>
            <a:off x="5277593" y="4610406"/>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4" name="Text Box 3"/>
          <p:cNvSpPr txBox="1">
            <a:spLocks noChangeArrowheads="1"/>
          </p:cNvSpPr>
          <p:nvPr/>
        </p:nvSpPr>
        <p:spPr bwMode="auto">
          <a:xfrm>
            <a:off x="7654556" y="4287082"/>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11"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Lawful Excuse</a:t>
            </a:r>
          </a:p>
        </p:txBody>
      </p:sp>
      <p:sp>
        <p:nvSpPr>
          <p:cNvPr id="12" name="Flowchart: Delay 11"/>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 Box 3"/>
          <p:cNvSpPr txBox="1">
            <a:spLocks noChangeArrowheads="1"/>
          </p:cNvSpPr>
          <p:nvPr/>
        </p:nvSpPr>
        <p:spPr bwMode="auto">
          <a:xfrm>
            <a:off x="5507222" y="2527894"/>
            <a:ext cx="19569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Best Interests</a:t>
            </a:r>
          </a:p>
        </p:txBody>
      </p:sp>
      <p:sp>
        <p:nvSpPr>
          <p:cNvPr id="14" name="Text Box 3"/>
          <p:cNvSpPr txBox="1">
            <a:spLocks noChangeArrowheads="1"/>
          </p:cNvSpPr>
          <p:nvPr/>
        </p:nvSpPr>
        <p:spPr bwMode="auto">
          <a:xfrm>
            <a:off x="6623826" y="2328250"/>
            <a:ext cx="277588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b="1" dirty="0">
                <a:solidFill>
                  <a:srgbClr val="3E516A"/>
                </a:solidFill>
                <a:latin typeface="Arial"/>
                <a:cs typeface="Times New Roman" panose="02020603050405020304" pitchFamily="18" charset="0"/>
              </a:rPr>
              <a:t>Reasonable Force</a:t>
            </a:r>
          </a:p>
        </p:txBody>
      </p:sp>
    </p:spTree>
    <p:custDataLst>
      <p:tags r:id="rId1"/>
    </p:custDataLst>
    <p:extLst>
      <p:ext uri="{BB962C8B-B14F-4D97-AF65-F5344CB8AC3E}">
        <p14:creationId xmlns:p14="http://schemas.microsoft.com/office/powerpoint/2010/main" val="1530374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51384" y="1524867"/>
            <a:ext cx="11089232" cy="16881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Clr>
                <a:prstClr val="black"/>
              </a:buClr>
              <a:buFont typeface="Arial" panose="020B0604020202020204" pitchFamily="34" charset="0"/>
              <a:buNone/>
            </a:pPr>
            <a:r>
              <a:rPr lang="en-GB" altLang="en-US" sz="3200" dirty="0">
                <a:solidFill>
                  <a:prstClr val="black"/>
                </a:solidFill>
              </a:rPr>
              <a:t>There is </a:t>
            </a:r>
            <a:r>
              <a:rPr lang="en-GB" altLang="en-US" sz="4400" b="1" u="sng" dirty="0">
                <a:solidFill>
                  <a:srgbClr val="65912B"/>
                </a:solidFill>
              </a:rPr>
              <a:t>no legal definition</a:t>
            </a:r>
            <a:r>
              <a:rPr lang="en-GB" altLang="en-US" sz="4400" u="sng" dirty="0">
                <a:solidFill>
                  <a:srgbClr val="65912B"/>
                </a:solidFill>
              </a:rPr>
              <a:t> </a:t>
            </a:r>
            <a:r>
              <a:rPr lang="en-GB" altLang="en-US" sz="3200" dirty="0">
                <a:solidFill>
                  <a:prstClr val="black"/>
                </a:solidFill>
              </a:rPr>
              <a:t>of </a:t>
            </a:r>
          </a:p>
          <a:p>
            <a:pPr marL="0" indent="0" algn="ctr" fontAlgn="auto">
              <a:lnSpc>
                <a:spcPct val="100000"/>
              </a:lnSpc>
              <a:spcBef>
                <a:spcPts val="0"/>
              </a:spcBef>
              <a:spcAft>
                <a:spcPts val="0"/>
              </a:spcAft>
              <a:buClr>
                <a:prstClr val="black"/>
              </a:buClr>
              <a:buFont typeface="Arial" panose="020B0604020202020204" pitchFamily="34" charset="0"/>
              <a:buNone/>
            </a:pPr>
            <a:r>
              <a:rPr lang="en-GB" altLang="en-US" sz="6000" b="1" dirty="0">
                <a:solidFill>
                  <a:prstClr val="black"/>
                </a:solidFill>
              </a:rPr>
              <a:t>Reasonable Force</a:t>
            </a:r>
            <a:endParaRPr lang="en-GB" altLang="en-US" sz="3200" b="1" dirty="0">
              <a:solidFill>
                <a:prstClr val="black"/>
              </a:solidFill>
            </a:endParaRPr>
          </a:p>
        </p:txBody>
      </p:sp>
      <p:sp>
        <p:nvSpPr>
          <p:cNvPr id="5"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Reasonable Force</a:t>
            </a:r>
          </a:p>
        </p:txBody>
      </p:sp>
      <p:sp>
        <p:nvSpPr>
          <p:cNvPr id="6" name="Flowchart: Delay 5"/>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Rectangle 3">
            <a:extLst>
              <a:ext uri="{FF2B5EF4-FFF2-40B4-BE49-F238E27FC236}">
                <a16:creationId xmlns:a16="http://schemas.microsoft.com/office/drawing/2014/main" id="{2879E4CB-6849-4FCA-8BC1-19BCF3711B55}"/>
              </a:ext>
            </a:extLst>
          </p:cNvPr>
          <p:cNvSpPr txBox="1">
            <a:spLocks noChangeArrowheads="1"/>
          </p:cNvSpPr>
          <p:nvPr/>
        </p:nvSpPr>
        <p:spPr>
          <a:xfrm>
            <a:off x="551384" y="3212976"/>
            <a:ext cx="11089232" cy="31212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Clr>
                <a:prstClr val="black"/>
              </a:buClr>
              <a:buFont typeface="Arial" panose="020B0604020202020204" pitchFamily="34" charset="0"/>
              <a:buNone/>
            </a:pPr>
            <a:r>
              <a:rPr lang="en-GB" altLang="en-US" sz="3200" dirty="0">
                <a:solidFill>
                  <a:prstClr val="black"/>
                </a:solidFill>
              </a:rPr>
              <a:t>To be judged </a:t>
            </a:r>
            <a:r>
              <a:rPr lang="en-GB" altLang="en-US" sz="4400" b="1" u="sng" dirty="0">
                <a:solidFill>
                  <a:srgbClr val="65912B"/>
                </a:solidFill>
              </a:rPr>
              <a:t>lawful</a:t>
            </a:r>
            <a:r>
              <a:rPr lang="en-GB" altLang="en-US" sz="4400" dirty="0">
                <a:solidFill>
                  <a:prstClr val="black"/>
                </a:solidFill>
              </a:rPr>
              <a:t>, </a:t>
            </a:r>
            <a:r>
              <a:rPr lang="en-GB" altLang="en-US" sz="3200" dirty="0">
                <a:solidFill>
                  <a:prstClr val="black"/>
                </a:solidFill>
              </a:rPr>
              <a:t>the </a:t>
            </a:r>
            <a:r>
              <a:rPr lang="en-GB" altLang="en-US" sz="4400" b="1" u="sng" dirty="0">
                <a:solidFill>
                  <a:srgbClr val="65912B"/>
                </a:solidFill>
              </a:rPr>
              <a:t>force used</a:t>
            </a:r>
            <a:r>
              <a:rPr lang="en-GB" altLang="en-US" sz="4400" u="sng" dirty="0">
                <a:solidFill>
                  <a:srgbClr val="65912B"/>
                </a:solidFill>
              </a:rPr>
              <a:t> </a:t>
            </a:r>
            <a:r>
              <a:rPr lang="en-GB" altLang="en-US" sz="3200" dirty="0">
                <a:solidFill>
                  <a:prstClr val="black"/>
                </a:solidFill>
              </a:rPr>
              <a:t>would need to be in </a:t>
            </a:r>
            <a:r>
              <a:rPr lang="en-GB" altLang="en-US" sz="4400" b="1" u="sng" dirty="0">
                <a:solidFill>
                  <a:srgbClr val="65912B"/>
                </a:solidFill>
              </a:rPr>
              <a:t>PROPORTION </a:t>
            </a:r>
            <a:r>
              <a:rPr lang="en-GB" altLang="en-US" sz="3200" dirty="0">
                <a:solidFill>
                  <a:prstClr val="black"/>
                </a:solidFill>
              </a:rPr>
              <a:t>to the </a:t>
            </a:r>
            <a:r>
              <a:rPr lang="en-GB" altLang="en-US" sz="4400" b="1" u="sng" dirty="0">
                <a:solidFill>
                  <a:srgbClr val="65912B"/>
                </a:solidFill>
              </a:rPr>
              <a:t>consequences</a:t>
            </a:r>
            <a:r>
              <a:rPr lang="en-GB" altLang="en-US" sz="3200" dirty="0">
                <a:solidFill>
                  <a:srgbClr val="65912B"/>
                </a:solidFill>
              </a:rPr>
              <a:t> </a:t>
            </a:r>
            <a:r>
              <a:rPr lang="en-GB" altLang="en-US" sz="3200" dirty="0">
                <a:solidFill>
                  <a:prstClr val="black"/>
                </a:solidFill>
              </a:rPr>
              <a:t>it is </a:t>
            </a:r>
          </a:p>
          <a:p>
            <a:pPr marL="0" indent="0" algn="ctr" fontAlgn="auto">
              <a:lnSpc>
                <a:spcPct val="100000"/>
              </a:lnSpc>
              <a:spcBef>
                <a:spcPts val="0"/>
              </a:spcBef>
              <a:spcAft>
                <a:spcPts val="0"/>
              </a:spcAft>
              <a:buClr>
                <a:prstClr val="black"/>
              </a:buClr>
              <a:buFont typeface="Arial" panose="020B0604020202020204" pitchFamily="34" charset="0"/>
              <a:buNone/>
            </a:pPr>
            <a:r>
              <a:rPr lang="en-GB" altLang="en-US" sz="4400" b="1" u="sng" dirty="0">
                <a:solidFill>
                  <a:srgbClr val="65912B"/>
                </a:solidFill>
              </a:rPr>
              <a:t>intended</a:t>
            </a:r>
            <a:r>
              <a:rPr lang="en-GB" altLang="en-US" sz="3200" dirty="0">
                <a:solidFill>
                  <a:srgbClr val="65912B"/>
                </a:solidFill>
              </a:rPr>
              <a:t> </a:t>
            </a:r>
            <a:r>
              <a:rPr lang="en-GB" altLang="en-US" sz="3200" dirty="0">
                <a:solidFill>
                  <a:prstClr val="black"/>
                </a:solidFill>
              </a:rPr>
              <a:t>to </a:t>
            </a:r>
            <a:r>
              <a:rPr lang="en-GB" altLang="en-US" sz="4400" b="1" u="sng" dirty="0">
                <a:solidFill>
                  <a:srgbClr val="65912B"/>
                </a:solidFill>
              </a:rPr>
              <a:t>prevent</a:t>
            </a:r>
            <a:endParaRPr lang="en-GB" altLang="en-US" sz="4400" u="sng" dirty="0">
              <a:solidFill>
                <a:prstClr val="black"/>
              </a:solidFill>
            </a:endParaRPr>
          </a:p>
        </p:txBody>
      </p:sp>
    </p:spTree>
    <p:custDataLst>
      <p:tags r:id="rId1"/>
    </p:custDataLst>
    <p:extLst>
      <p:ext uri="{BB962C8B-B14F-4D97-AF65-F5344CB8AC3E}">
        <p14:creationId xmlns:p14="http://schemas.microsoft.com/office/powerpoint/2010/main" val="283077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wp.com/listverse.com/wp-content/uploads/2015/04/City-Bus.jpg?resize=632%2C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146"/>
            <a:ext cx="12288688" cy="6912387"/>
          </a:xfrm>
          <a:prstGeom prst="rect">
            <a:avLst/>
          </a:prstGeom>
          <a:extLst>
            <a:ext uri="{909E8E84-426E-40DD-AFC4-6F175D3DCCD1}">
              <a14:hiddenFill xmlns:a14="http://schemas.microsoft.com/office/drawing/2010/main">
                <a:solidFill>
                  <a:srgbClr val="FFFFFF"/>
                </a:solidFill>
              </a14:hiddenFill>
            </a:ext>
          </a:extLst>
        </p:spPr>
      </p:pic>
      <p:sp>
        <p:nvSpPr>
          <p:cNvPr id="219139" name="Rectangle 4"/>
          <p:cNvSpPr>
            <a:spLocks noGrp="1" noChangeArrowheads="1"/>
          </p:cNvSpPr>
          <p:nvPr>
            <p:ph type="title" idx="4294967295"/>
          </p:nvPr>
        </p:nvSpPr>
        <p:spPr>
          <a:xfrm>
            <a:off x="191344" y="5733256"/>
            <a:ext cx="11640616" cy="864096"/>
          </a:xfrm>
        </p:spPr>
        <p:txBody>
          <a:bodyPr>
            <a:noAutofit/>
          </a:bodyPr>
          <a:lstStyle/>
          <a:p>
            <a:pPr algn="r"/>
            <a:r>
              <a:rPr lang="en-GB" sz="7200" b="1" dirty="0">
                <a:solidFill>
                  <a:srgbClr val="C00000"/>
                </a:solidFill>
                <a:latin typeface="+mn-lt"/>
              </a:rPr>
              <a:t>Reasonable Force?</a:t>
            </a:r>
            <a:endParaRPr lang="en-GB" altLang="en-US" sz="7200" b="1" dirty="0">
              <a:solidFill>
                <a:srgbClr val="C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8038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9139"/>
                                        </p:tgtEl>
                                        <p:attrNameLst>
                                          <p:attrName>style.visibility</p:attrName>
                                        </p:attrNameLst>
                                      </p:cBhvr>
                                      <p:to>
                                        <p:strVal val="visible"/>
                                      </p:to>
                                    </p:set>
                                    <p:anim calcmode="lin" valueType="num">
                                      <p:cBhvr>
                                        <p:cTn id="7" dur="500" fill="hold"/>
                                        <p:tgtEl>
                                          <p:spTgt spid="219139"/>
                                        </p:tgtEl>
                                        <p:attrNameLst>
                                          <p:attrName>ppt_w</p:attrName>
                                        </p:attrNameLst>
                                      </p:cBhvr>
                                      <p:tavLst>
                                        <p:tav tm="0">
                                          <p:val>
                                            <p:fltVal val="0"/>
                                          </p:val>
                                        </p:tav>
                                        <p:tav tm="100000">
                                          <p:val>
                                            <p:strVal val="#ppt_w"/>
                                          </p:val>
                                        </p:tav>
                                      </p:tavLst>
                                    </p:anim>
                                    <p:anim calcmode="lin" valueType="num">
                                      <p:cBhvr>
                                        <p:cTn id="8" dur="500" fill="hold"/>
                                        <p:tgtEl>
                                          <p:spTgt spid="219139"/>
                                        </p:tgtEl>
                                        <p:attrNameLst>
                                          <p:attrName>ppt_h</p:attrName>
                                        </p:attrNameLst>
                                      </p:cBhvr>
                                      <p:tavLst>
                                        <p:tav tm="0">
                                          <p:val>
                                            <p:fltVal val="0"/>
                                          </p:val>
                                        </p:tav>
                                        <p:tav tm="100000">
                                          <p:val>
                                            <p:strVal val="#ppt_h"/>
                                          </p:val>
                                        </p:tav>
                                      </p:tavLst>
                                    </p:anim>
                                    <p:animEffect transition="in" filter="fade">
                                      <p:cBhvr>
                                        <p:cTn id="9" dur="500"/>
                                        <p:tgtEl>
                                          <p:spTgt spid="219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3392" y="1484784"/>
            <a:ext cx="10945216" cy="4278094"/>
          </a:xfrm>
          <a:prstGeom prst="rect">
            <a:avLst/>
          </a:prstGeom>
          <a:solidFill>
            <a:schemeClr val="bg1"/>
          </a:solidFill>
        </p:spPr>
        <p:txBody>
          <a:bodyPr wrap="square" rtlCol="0">
            <a:spAutoFit/>
          </a:bodyPr>
          <a:lstStyle/>
          <a:p>
            <a:pPr algn="ctr"/>
            <a:r>
              <a:rPr lang="en-GB" sz="3200" dirty="0">
                <a:solidFill>
                  <a:prstClr val="black"/>
                </a:solidFill>
              </a:rPr>
              <a:t>As a general rule, nobody has the right to </a:t>
            </a:r>
          </a:p>
          <a:p>
            <a:pPr algn="ctr"/>
            <a:r>
              <a:rPr lang="en-GB" sz="4400" b="1" u="sng" dirty="0">
                <a:solidFill>
                  <a:srgbClr val="70AD47"/>
                </a:solidFill>
              </a:rPr>
              <a:t>touch,</a:t>
            </a:r>
            <a:r>
              <a:rPr lang="en-GB" sz="4400" dirty="0">
                <a:solidFill>
                  <a:srgbClr val="70AD47"/>
                </a:solidFill>
              </a:rPr>
              <a:t> </a:t>
            </a:r>
            <a:r>
              <a:rPr lang="en-GB" sz="4400" b="1" u="sng" dirty="0">
                <a:solidFill>
                  <a:srgbClr val="70AD47"/>
                </a:solidFill>
              </a:rPr>
              <a:t>move,</a:t>
            </a:r>
            <a:r>
              <a:rPr lang="en-GB" sz="4400" dirty="0">
                <a:solidFill>
                  <a:srgbClr val="70AD47"/>
                </a:solidFill>
              </a:rPr>
              <a:t> </a:t>
            </a:r>
            <a:r>
              <a:rPr lang="en-GB" sz="4400" b="1" u="sng" dirty="0">
                <a:solidFill>
                  <a:srgbClr val="70AD47"/>
                </a:solidFill>
              </a:rPr>
              <a:t>hold</a:t>
            </a:r>
            <a:r>
              <a:rPr lang="en-GB" sz="4400" dirty="0">
                <a:solidFill>
                  <a:srgbClr val="70AD47"/>
                </a:solidFill>
              </a:rPr>
              <a:t> </a:t>
            </a:r>
            <a:r>
              <a:rPr lang="en-GB" sz="3200" dirty="0">
                <a:solidFill>
                  <a:srgbClr val="70AD47"/>
                </a:solidFill>
              </a:rPr>
              <a:t>or </a:t>
            </a:r>
            <a:r>
              <a:rPr lang="en-GB" sz="4400" b="1" u="sng" dirty="0">
                <a:solidFill>
                  <a:srgbClr val="70AD47"/>
                </a:solidFill>
              </a:rPr>
              <a:t>contain</a:t>
            </a:r>
            <a:r>
              <a:rPr lang="en-GB" sz="4400" dirty="0">
                <a:solidFill>
                  <a:srgbClr val="70AD47"/>
                </a:solidFill>
              </a:rPr>
              <a:t> </a:t>
            </a:r>
          </a:p>
          <a:p>
            <a:pPr algn="ctr"/>
            <a:r>
              <a:rPr lang="en-GB" sz="3200" dirty="0">
                <a:solidFill>
                  <a:prstClr val="black"/>
                </a:solidFill>
              </a:rPr>
              <a:t>another person.</a:t>
            </a:r>
          </a:p>
          <a:p>
            <a:pPr algn="ctr"/>
            <a:r>
              <a:rPr lang="en-GB" sz="4400" b="1" u="sng" dirty="0">
                <a:solidFill>
                  <a:srgbClr val="70AD47"/>
                </a:solidFill>
              </a:rPr>
              <a:t>Whenever</a:t>
            </a:r>
            <a:r>
              <a:rPr lang="en-GB" sz="3200" dirty="0">
                <a:solidFill>
                  <a:prstClr val="black"/>
                </a:solidFill>
              </a:rPr>
              <a:t> they do so they should be clear about </a:t>
            </a:r>
            <a:r>
              <a:rPr lang="en-GB" sz="6000" b="1" dirty="0">
                <a:solidFill>
                  <a:srgbClr val="C00000"/>
                </a:solidFill>
              </a:rPr>
              <a:t>WHY</a:t>
            </a:r>
            <a:r>
              <a:rPr lang="en-GB" sz="3200" dirty="0">
                <a:solidFill>
                  <a:prstClr val="white"/>
                </a:solidFill>
              </a:rPr>
              <a:t> </a:t>
            </a:r>
            <a:r>
              <a:rPr lang="en-GB" sz="3200" dirty="0">
                <a:solidFill>
                  <a:prstClr val="black"/>
                </a:solidFill>
              </a:rPr>
              <a:t>it is </a:t>
            </a:r>
          </a:p>
          <a:p>
            <a:pPr algn="ctr"/>
            <a:r>
              <a:rPr lang="en-GB" sz="6000" b="1" dirty="0">
                <a:solidFill>
                  <a:srgbClr val="C00000"/>
                </a:solidFill>
              </a:rPr>
              <a:t>NECESSARY</a:t>
            </a:r>
            <a:endParaRPr lang="en-GB" sz="3200" b="1" dirty="0">
              <a:solidFill>
                <a:srgbClr val="C00000"/>
              </a:solidFill>
            </a:endParaRPr>
          </a:p>
        </p:txBody>
      </p:sp>
      <p:sp>
        <p:nvSpPr>
          <p:cNvPr id="4" name="Title 1"/>
          <p:cNvSpPr>
            <a:spLocks noGrp="1"/>
          </p:cNvSpPr>
          <p:nvPr>
            <p:ph type="title"/>
          </p:nvPr>
        </p:nvSpPr>
        <p:spPr>
          <a:xfrm>
            <a:off x="-24680" y="336835"/>
            <a:ext cx="9000000" cy="900000"/>
          </a:xfrm>
          <a:solidFill>
            <a:srgbClr val="92D050"/>
          </a:solidFill>
        </p:spPr>
        <p:txBody>
          <a:bodyPr>
            <a:noAutofit/>
          </a:bodyPr>
          <a:lstStyle/>
          <a:p>
            <a:r>
              <a:rPr lang="en-GB" sz="3600" b="1" dirty="0">
                <a:solidFill>
                  <a:srgbClr val="FFFFFF"/>
                </a:solidFill>
              </a:rPr>
              <a:t> Legal Defences </a:t>
            </a:r>
          </a:p>
        </p:txBody>
      </p:sp>
      <p:sp>
        <p:nvSpPr>
          <p:cNvPr id="7" name="Flowchart: Delay 6"/>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339390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911424" y="1158672"/>
            <a:ext cx="10441160" cy="42484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GB" sz="3200" dirty="0">
                <a:solidFill>
                  <a:prstClr val="black"/>
                </a:solidFill>
              </a:rPr>
              <a:t>Consider </a:t>
            </a:r>
          </a:p>
          <a:p>
            <a:pPr algn="ctr" fontAlgn="auto">
              <a:spcAft>
                <a:spcPts val="0"/>
              </a:spcAft>
            </a:pPr>
            <a:r>
              <a:rPr lang="en-GB" sz="6000" b="1" dirty="0">
                <a:solidFill>
                  <a:prstClr val="black"/>
                </a:solidFill>
              </a:rPr>
              <a:t>MINIMUM</a:t>
            </a:r>
            <a:r>
              <a:rPr lang="en-GB" sz="6000" dirty="0">
                <a:solidFill>
                  <a:prstClr val="black"/>
                </a:solidFill>
              </a:rPr>
              <a:t> (</a:t>
            </a:r>
            <a:r>
              <a:rPr lang="en-GB" sz="6000" b="1" dirty="0">
                <a:solidFill>
                  <a:prstClr val="black"/>
                </a:solidFill>
              </a:rPr>
              <a:t>Least amount of)</a:t>
            </a:r>
            <a:r>
              <a:rPr lang="en-GB" sz="3200" dirty="0">
                <a:solidFill>
                  <a:prstClr val="black"/>
                </a:solidFill>
              </a:rPr>
              <a:t> force and </a:t>
            </a:r>
          </a:p>
          <a:p>
            <a:pPr algn="ctr" fontAlgn="auto">
              <a:spcAft>
                <a:spcPts val="0"/>
              </a:spcAft>
            </a:pPr>
            <a:r>
              <a:rPr lang="en-GB" b="1" u="sng" dirty="0">
                <a:solidFill>
                  <a:srgbClr val="70AD47"/>
                </a:solidFill>
              </a:rPr>
              <a:t>NOT</a:t>
            </a:r>
            <a:r>
              <a:rPr lang="en-GB" dirty="0">
                <a:solidFill>
                  <a:srgbClr val="70AD47"/>
                </a:solidFill>
              </a:rPr>
              <a:t> </a:t>
            </a:r>
          </a:p>
          <a:p>
            <a:pPr algn="ctr" fontAlgn="auto">
              <a:spcAft>
                <a:spcPts val="0"/>
              </a:spcAft>
            </a:pPr>
            <a:r>
              <a:rPr lang="en-GB" sz="3200" dirty="0">
                <a:solidFill>
                  <a:prstClr val="black"/>
                </a:solidFill>
              </a:rPr>
              <a:t>just reasonable! </a:t>
            </a:r>
            <a:endParaRPr lang="en-GB" altLang="en-US" sz="3200" dirty="0">
              <a:solidFill>
                <a:srgbClr val="C00000"/>
              </a:solidFill>
              <a:cs typeface="Arial" panose="020B0604020202020204" pitchFamily="34" charset="0"/>
            </a:endParaRPr>
          </a:p>
        </p:txBody>
      </p:sp>
      <p:sp>
        <p:nvSpPr>
          <p:cNvPr id="4"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Reasonable Force</a:t>
            </a:r>
          </a:p>
        </p:txBody>
      </p:sp>
      <p:sp>
        <p:nvSpPr>
          <p:cNvPr id="6" name="Flowchart: Delay 5"/>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55441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672" y="1628800"/>
            <a:ext cx="6256036" cy="4551266"/>
          </a:xfrm>
          <a:prstGeom prst="rect">
            <a:avLst/>
          </a:prstGeom>
        </p:spPr>
      </p:pic>
      <p:sp>
        <p:nvSpPr>
          <p:cNvPr id="19" name="Text Box 3"/>
          <p:cNvSpPr txBox="1">
            <a:spLocks noChangeArrowheads="1"/>
          </p:cNvSpPr>
          <p:nvPr/>
        </p:nvSpPr>
        <p:spPr bwMode="auto">
          <a:xfrm>
            <a:off x="3143672" y="2138131"/>
            <a:ext cx="15841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Last Resort</a:t>
            </a:r>
          </a:p>
        </p:txBody>
      </p:sp>
      <p:sp>
        <p:nvSpPr>
          <p:cNvPr id="23" name="Text Box 3"/>
          <p:cNvSpPr txBox="1">
            <a:spLocks noChangeArrowheads="1"/>
          </p:cNvSpPr>
          <p:nvPr/>
        </p:nvSpPr>
        <p:spPr bwMode="auto">
          <a:xfrm>
            <a:off x="5479602" y="4479989"/>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24" name="Text Box 3"/>
          <p:cNvSpPr txBox="1">
            <a:spLocks noChangeArrowheads="1"/>
          </p:cNvSpPr>
          <p:nvPr/>
        </p:nvSpPr>
        <p:spPr bwMode="auto">
          <a:xfrm>
            <a:off x="7781656" y="4289154"/>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11"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Lawful Excuse</a:t>
            </a:r>
          </a:p>
        </p:txBody>
      </p:sp>
      <p:sp>
        <p:nvSpPr>
          <p:cNvPr id="12" name="Flowchart: Delay 11"/>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 Box 3"/>
          <p:cNvSpPr txBox="1">
            <a:spLocks noChangeArrowheads="1"/>
          </p:cNvSpPr>
          <p:nvPr/>
        </p:nvSpPr>
        <p:spPr bwMode="auto">
          <a:xfrm>
            <a:off x="5447928" y="2570179"/>
            <a:ext cx="19569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Best Interests</a:t>
            </a:r>
          </a:p>
        </p:txBody>
      </p:sp>
      <p:sp>
        <p:nvSpPr>
          <p:cNvPr id="14" name="Text Box 3"/>
          <p:cNvSpPr txBox="1">
            <a:spLocks noChangeArrowheads="1"/>
          </p:cNvSpPr>
          <p:nvPr/>
        </p:nvSpPr>
        <p:spPr bwMode="auto">
          <a:xfrm>
            <a:off x="6630486" y="2308599"/>
            <a:ext cx="277588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b="1" dirty="0">
                <a:solidFill>
                  <a:srgbClr val="3E516A"/>
                </a:solidFill>
                <a:latin typeface="Arial"/>
                <a:cs typeface="Times New Roman" panose="02020603050405020304" pitchFamily="18" charset="0"/>
              </a:rPr>
              <a:t>Reasonable Force</a:t>
            </a:r>
          </a:p>
        </p:txBody>
      </p:sp>
      <p:sp>
        <p:nvSpPr>
          <p:cNvPr id="16" name="Text Box 3"/>
          <p:cNvSpPr txBox="1">
            <a:spLocks noChangeArrowheads="1"/>
          </p:cNvSpPr>
          <p:nvPr/>
        </p:nvSpPr>
        <p:spPr bwMode="auto">
          <a:xfrm>
            <a:off x="3212296" y="4137235"/>
            <a:ext cx="19569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Greater Harm</a:t>
            </a:r>
          </a:p>
        </p:txBody>
      </p:sp>
    </p:spTree>
    <p:custDataLst>
      <p:tags r:id="rId1"/>
    </p:custDataLst>
    <p:extLst>
      <p:ext uri="{BB962C8B-B14F-4D97-AF65-F5344CB8AC3E}">
        <p14:creationId xmlns:p14="http://schemas.microsoft.com/office/powerpoint/2010/main" val="1177188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432" y="1700808"/>
            <a:ext cx="10297144" cy="3477875"/>
          </a:xfrm>
          <a:prstGeom prst="rect">
            <a:avLst/>
          </a:prstGeom>
        </p:spPr>
        <p:txBody>
          <a:bodyPr wrap="square">
            <a:spAutoFit/>
          </a:bodyPr>
          <a:lstStyle/>
          <a:p>
            <a:pPr algn="ctr"/>
            <a:r>
              <a:rPr lang="en-GB" sz="3200" dirty="0">
                <a:solidFill>
                  <a:prstClr val="black"/>
                </a:solidFill>
                <a:latin typeface="Arial"/>
              </a:rPr>
              <a:t>Your </a:t>
            </a:r>
          </a:p>
          <a:p>
            <a:pPr algn="ctr"/>
            <a:r>
              <a:rPr lang="en-GB" sz="4400" b="1" u="sng" dirty="0">
                <a:solidFill>
                  <a:srgbClr val="65912B"/>
                </a:solidFill>
                <a:latin typeface="Arial"/>
              </a:rPr>
              <a:t>ACTIONS</a:t>
            </a:r>
            <a:r>
              <a:rPr lang="en-GB" sz="3200" dirty="0">
                <a:solidFill>
                  <a:srgbClr val="65912B"/>
                </a:solidFill>
                <a:latin typeface="Arial"/>
              </a:rPr>
              <a:t> </a:t>
            </a:r>
            <a:r>
              <a:rPr lang="en-GB" sz="3200" dirty="0">
                <a:solidFill>
                  <a:prstClr val="black"/>
                </a:solidFill>
                <a:latin typeface="Arial"/>
              </a:rPr>
              <a:t>will </a:t>
            </a:r>
          </a:p>
          <a:p>
            <a:pPr algn="ctr"/>
            <a:r>
              <a:rPr lang="en-GB" sz="4400" b="1" u="sng" dirty="0">
                <a:solidFill>
                  <a:srgbClr val="65912B"/>
                </a:solidFill>
                <a:latin typeface="Arial"/>
              </a:rPr>
              <a:t>PREVENT</a:t>
            </a:r>
            <a:r>
              <a:rPr lang="en-GB" sz="3200" dirty="0">
                <a:solidFill>
                  <a:srgbClr val="65912B"/>
                </a:solidFill>
                <a:latin typeface="Arial"/>
              </a:rPr>
              <a:t> </a:t>
            </a:r>
            <a:r>
              <a:rPr lang="en-GB" sz="3200" dirty="0">
                <a:solidFill>
                  <a:prstClr val="black"/>
                </a:solidFill>
                <a:latin typeface="Arial"/>
              </a:rPr>
              <a:t>a </a:t>
            </a:r>
          </a:p>
          <a:p>
            <a:pPr algn="ctr"/>
            <a:r>
              <a:rPr lang="en-GB" sz="6000" b="1" dirty="0">
                <a:solidFill>
                  <a:prstClr val="black"/>
                </a:solidFill>
                <a:latin typeface="Arial"/>
              </a:rPr>
              <a:t>Greater Harm </a:t>
            </a:r>
          </a:p>
          <a:p>
            <a:pPr algn="ctr"/>
            <a:r>
              <a:rPr lang="en-GB" sz="3200" dirty="0">
                <a:solidFill>
                  <a:prstClr val="black"/>
                </a:solidFill>
                <a:latin typeface="Arial"/>
              </a:rPr>
              <a:t>from occurring!</a:t>
            </a:r>
          </a:p>
        </p:txBody>
      </p:sp>
      <p:sp>
        <p:nvSpPr>
          <p:cNvPr id="5" name="Flowchart: Delay 4"/>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Greater Harm</a:t>
            </a:r>
          </a:p>
        </p:txBody>
      </p:sp>
    </p:spTree>
    <p:custDataLst>
      <p:tags r:id="rId1"/>
    </p:custDataLst>
    <p:extLst>
      <p:ext uri="{BB962C8B-B14F-4D97-AF65-F5344CB8AC3E}">
        <p14:creationId xmlns:p14="http://schemas.microsoft.com/office/powerpoint/2010/main" val="308860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672" y="1556792"/>
            <a:ext cx="6256036" cy="4551266"/>
          </a:xfrm>
          <a:prstGeom prst="rect">
            <a:avLst/>
          </a:prstGeom>
        </p:spPr>
      </p:pic>
      <p:sp>
        <p:nvSpPr>
          <p:cNvPr id="19" name="Text Box 3"/>
          <p:cNvSpPr txBox="1">
            <a:spLocks noChangeArrowheads="1"/>
          </p:cNvSpPr>
          <p:nvPr/>
        </p:nvSpPr>
        <p:spPr bwMode="auto">
          <a:xfrm>
            <a:off x="3143672" y="2066123"/>
            <a:ext cx="15841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Last Resort</a:t>
            </a:r>
          </a:p>
        </p:txBody>
      </p:sp>
      <p:sp>
        <p:nvSpPr>
          <p:cNvPr id="24" name="Text Box 3"/>
          <p:cNvSpPr txBox="1">
            <a:spLocks noChangeArrowheads="1"/>
          </p:cNvSpPr>
          <p:nvPr/>
        </p:nvSpPr>
        <p:spPr bwMode="auto">
          <a:xfrm>
            <a:off x="7781656" y="4217146"/>
            <a:ext cx="15841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9600" b="1" dirty="0">
                <a:solidFill>
                  <a:srgbClr val="3E516A"/>
                </a:solidFill>
                <a:latin typeface="PT Sans" panose="020B0503020203020204" pitchFamily="34" charset="0"/>
                <a:cs typeface="Times New Roman" panose="02020603050405020304" pitchFamily="18" charset="0"/>
              </a:rPr>
              <a:t>?</a:t>
            </a:r>
          </a:p>
        </p:txBody>
      </p:sp>
      <p:sp>
        <p:nvSpPr>
          <p:cNvPr id="11"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Lawful Excuse</a:t>
            </a:r>
          </a:p>
        </p:txBody>
      </p:sp>
      <p:sp>
        <p:nvSpPr>
          <p:cNvPr id="12" name="Flowchart: Delay 11"/>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 Box 3"/>
          <p:cNvSpPr txBox="1">
            <a:spLocks noChangeArrowheads="1"/>
          </p:cNvSpPr>
          <p:nvPr/>
        </p:nvSpPr>
        <p:spPr bwMode="auto">
          <a:xfrm>
            <a:off x="5447928" y="2498171"/>
            <a:ext cx="19569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Best Interests</a:t>
            </a:r>
          </a:p>
        </p:txBody>
      </p:sp>
      <p:sp>
        <p:nvSpPr>
          <p:cNvPr id="14" name="Text Box 3"/>
          <p:cNvSpPr txBox="1">
            <a:spLocks noChangeArrowheads="1"/>
          </p:cNvSpPr>
          <p:nvPr/>
        </p:nvSpPr>
        <p:spPr bwMode="auto">
          <a:xfrm>
            <a:off x="6630486" y="2236591"/>
            <a:ext cx="277588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b="1" dirty="0">
                <a:solidFill>
                  <a:srgbClr val="3E516A"/>
                </a:solidFill>
                <a:latin typeface="Arial"/>
                <a:cs typeface="Times New Roman" panose="02020603050405020304" pitchFamily="18" charset="0"/>
              </a:rPr>
              <a:t>Reasonable Force</a:t>
            </a:r>
          </a:p>
        </p:txBody>
      </p:sp>
      <p:sp>
        <p:nvSpPr>
          <p:cNvPr id="16" name="Text Box 3"/>
          <p:cNvSpPr txBox="1">
            <a:spLocks noChangeArrowheads="1"/>
          </p:cNvSpPr>
          <p:nvPr/>
        </p:nvSpPr>
        <p:spPr bwMode="auto">
          <a:xfrm>
            <a:off x="3212296" y="4065227"/>
            <a:ext cx="19569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Greater Harm</a:t>
            </a:r>
          </a:p>
        </p:txBody>
      </p:sp>
      <p:sp>
        <p:nvSpPr>
          <p:cNvPr id="17" name="Text Box 3"/>
          <p:cNvSpPr txBox="1">
            <a:spLocks noChangeArrowheads="1"/>
          </p:cNvSpPr>
          <p:nvPr/>
        </p:nvSpPr>
        <p:spPr bwMode="auto">
          <a:xfrm>
            <a:off x="4646166" y="4709588"/>
            <a:ext cx="32510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Proportionate</a:t>
            </a:r>
          </a:p>
        </p:txBody>
      </p:sp>
    </p:spTree>
    <p:custDataLst>
      <p:tags r:id="rId1"/>
    </p:custDataLst>
    <p:extLst>
      <p:ext uri="{BB962C8B-B14F-4D97-AF65-F5344CB8AC3E}">
        <p14:creationId xmlns:p14="http://schemas.microsoft.com/office/powerpoint/2010/main" val="2885166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5440" y="1628800"/>
            <a:ext cx="10297144" cy="3877985"/>
          </a:xfrm>
          <a:prstGeom prst="rect">
            <a:avLst/>
          </a:prstGeom>
          <a:solidFill>
            <a:schemeClr val="bg1"/>
          </a:solidFill>
        </p:spPr>
        <p:txBody>
          <a:bodyPr wrap="square">
            <a:spAutoFit/>
          </a:bodyPr>
          <a:lstStyle/>
          <a:p>
            <a:pPr algn="ctr"/>
            <a:r>
              <a:rPr lang="en-GB" sz="3200" dirty="0">
                <a:solidFill>
                  <a:prstClr val="black"/>
                </a:solidFill>
                <a:latin typeface="Arial"/>
              </a:rPr>
              <a:t>Your </a:t>
            </a:r>
            <a:r>
              <a:rPr lang="en-GB" sz="4400" b="1" u="sng" dirty="0">
                <a:solidFill>
                  <a:srgbClr val="70AD47"/>
                </a:solidFill>
                <a:latin typeface="Arial"/>
              </a:rPr>
              <a:t>ACTIONS</a:t>
            </a:r>
            <a:r>
              <a:rPr lang="en-GB" sz="3200" dirty="0">
                <a:solidFill>
                  <a:prstClr val="black"/>
                </a:solidFill>
                <a:latin typeface="Arial"/>
              </a:rPr>
              <a:t> </a:t>
            </a:r>
          </a:p>
          <a:p>
            <a:pPr algn="ctr"/>
            <a:r>
              <a:rPr lang="en-GB" sz="3200" dirty="0">
                <a:solidFill>
                  <a:prstClr val="black"/>
                </a:solidFill>
                <a:latin typeface="Arial"/>
              </a:rPr>
              <a:t>are </a:t>
            </a:r>
            <a:r>
              <a:rPr lang="en-GB" sz="6600" b="1" dirty="0">
                <a:solidFill>
                  <a:prstClr val="black"/>
                </a:solidFill>
                <a:latin typeface="Arial"/>
              </a:rPr>
              <a:t>proportionate</a:t>
            </a:r>
            <a:r>
              <a:rPr lang="en-GB" sz="3200" dirty="0">
                <a:solidFill>
                  <a:prstClr val="black"/>
                </a:solidFill>
                <a:latin typeface="Arial"/>
              </a:rPr>
              <a:t> to the </a:t>
            </a:r>
            <a:r>
              <a:rPr lang="en-GB" sz="4400" b="1" u="sng" dirty="0">
                <a:solidFill>
                  <a:srgbClr val="70AD47"/>
                </a:solidFill>
                <a:latin typeface="Arial"/>
              </a:rPr>
              <a:t>CONSEQUENCES</a:t>
            </a:r>
            <a:r>
              <a:rPr lang="en-GB" sz="3200" dirty="0">
                <a:solidFill>
                  <a:prstClr val="black"/>
                </a:solidFill>
                <a:latin typeface="Arial"/>
              </a:rPr>
              <a:t> </a:t>
            </a:r>
          </a:p>
          <a:p>
            <a:pPr algn="ctr"/>
            <a:r>
              <a:rPr lang="en-GB" sz="3200" dirty="0">
                <a:solidFill>
                  <a:prstClr val="black"/>
                </a:solidFill>
                <a:latin typeface="Arial"/>
              </a:rPr>
              <a:t>you are trying to </a:t>
            </a:r>
          </a:p>
          <a:p>
            <a:pPr algn="ctr"/>
            <a:r>
              <a:rPr lang="en-GB" sz="6000" b="1" dirty="0">
                <a:solidFill>
                  <a:prstClr val="black"/>
                </a:solidFill>
                <a:latin typeface="Arial"/>
              </a:rPr>
              <a:t>PREVENT</a:t>
            </a:r>
            <a:r>
              <a:rPr lang="en-GB" sz="6000" dirty="0">
                <a:solidFill>
                  <a:prstClr val="black"/>
                </a:solidFill>
                <a:latin typeface="Arial"/>
              </a:rPr>
              <a:t>!</a:t>
            </a:r>
          </a:p>
        </p:txBody>
      </p:sp>
      <p:sp>
        <p:nvSpPr>
          <p:cNvPr id="4"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Proportionality</a:t>
            </a:r>
          </a:p>
        </p:txBody>
      </p:sp>
      <p:sp>
        <p:nvSpPr>
          <p:cNvPr id="5" name="Flowchart: Delay 4"/>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250453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672" y="1628800"/>
            <a:ext cx="6256036" cy="4551266"/>
          </a:xfrm>
          <a:prstGeom prst="rect">
            <a:avLst/>
          </a:prstGeom>
        </p:spPr>
      </p:pic>
      <p:sp>
        <p:nvSpPr>
          <p:cNvPr id="19" name="Text Box 3"/>
          <p:cNvSpPr txBox="1">
            <a:spLocks noChangeArrowheads="1"/>
          </p:cNvSpPr>
          <p:nvPr/>
        </p:nvSpPr>
        <p:spPr bwMode="auto">
          <a:xfrm>
            <a:off x="3143672" y="2138131"/>
            <a:ext cx="15841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Last Resort</a:t>
            </a:r>
          </a:p>
        </p:txBody>
      </p:sp>
      <p:sp>
        <p:nvSpPr>
          <p:cNvPr id="11" name="Title 1"/>
          <p:cNvSpPr txBox="1">
            <a:spLocks/>
          </p:cNvSpPr>
          <p:nvPr/>
        </p:nvSpPr>
        <p:spPr>
          <a:xfrm>
            <a:off x="1409"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Lawful Excuse</a:t>
            </a:r>
          </a:p>
        </p:txBody>
      </p:sp>
      <p:sp>
        <p:nvSpPr>
          <p:cNvPr id="12" name="Flowchart: Delay 11"/>
          <p:cNvSpPr/>
          <p:nvPr/>
        </p:nvSpPr>
        <p:spPr>
          <a:xfrm>
            <a:off x="8976320"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 Box 3"/>
          <p:cNvSpPr txBox="1">
            <a:spLocks noChangeArrowheads="1"/>
          </p:cNvSpPr>
          <p:nvPr/>
        </p:nvSpPr>
        <p:spPr bwMode="auto">
          <a:xfrm>
            <a:off x="5447928" y="2570179"/>
            <a:ext cx="19569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Best Interests</a:t>
            </a:r>
          </a:p>
        </p:txBody>
      </p:sp>
      <p:sp>
        <p:nvSpPr>
          <p:cNvPr id="14" name="Text Box 3"/>
          <p:cNvSpPr txBox="1">
            <a:spLocks noChangeArrowheads="1"/>
          </p:cNvSpPr>
          <p:nvPr/>
        </p:nvSpPr>
        <p:spPr bwMode="auto">
          <a:xfrm>
            <a:off x="6630486" y="2308599"/>
            <a:ext cx="277588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b="1" dirty="0">
                <a:solidFill>
                  <a:srgbClr val="3E516A"/>
                </a:solidFill>
                <a:latin typeface="Arial"/>
                <a:cs typeface="Times New Roman" panose="02020603050405020304" pitchFamily="18" charset="0"/>
              </a:rPr>
              <a:t>Reasonable Force</a:t>
            </a:r>
          </a:p>
        </p:txBody>
      </p:sp>
      <p:sp>
        <p:nvSpPr>
          <p:cNvPr id="16" name="Text Box 3"/>
          <p:cNvSpPr txBox="1">
            <a:spLocks noChangeArrowheads="1"/>
          </p:cNvSpPr>
          <p:nvPr/>
        </p:nvSpPr>
        <p:spPr bwMode="auto">
          <a:xfrm>
            <a:off x="3212296" y="4137235"/>
            <a:ext cx="19569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Greater Harm</a:t>
            </a:r>
          </a:p>
        </p:txBody>
      </p:sp>
      <p:sp>
        <p:nvSpPr>
          <p:cNvPr id="17" name="Text Box 3"/>
          <p:cNvSpPr txBox="1">
            <a:spLocks noChangeArrowheads="1"/>
          </p:cNvSpPr>
          <p:nvPr/>
        </p:nvSpPr>
        <p:spPr bwMode="auto">
          <a:xfrm>
            <a:off x="4646166" y="4781596"/>
            <a:ext cx="32510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Proportionate</a:t>
            </a:r>
          </a:p>
        </p:txBody>
      </p:sp>
      <p:sp>
        <p:nvSpPr>
          <p:cNvPr id="20" name="Text Box 3"/>
          <p:cNvSpPr txBox="1">
            <a:spLocks noChangeArrowheads="1"/>
          </p:cNvSpPr>
          <p:nvPr/>
        </p:nvSpPr>
        <p:spPr bwMode="auto">
          <a:xfrm>
            <a:off x="7828306" y="4523466"/>
            <a:ext cx="195693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dirty="0">
                <a:solidFill>
                  <a:srgbClr val="3E516A"/>
                </a:solidFill>
                <a:latin typeface="Arial"/>
                <a:cs typeface="Times New Roman" panose="02020603050405020304" pitchFamily="18" charset="0"/>
              </a:rPr>
              <a:t>Honest Held Belief</a:t>
            </a:r>
          </a:p>
        </p:txBody>
      </p:sp>
    </p:spTree>
    <p:custDataLst>
      <p:tags r:id="rId1"/>
    </p:custDataLst>
    <p:extLst>
      <p:ext uri="{BB962C8B-B14F-4D97-AF65-F5344CB8AC3E}">
        <p14:creationId xmlns:p14="http://schemas.microsoft.com/office/powerpoint/2010/main" val="2978639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1384" y="1236835"/>
            <a:ext cx="11640616" cy="769441"/>
          </a:xfrm>
          <a:prstGeom prst="rect">
            <a:avLst/>
          </a:prstGeom>
        </p:spPr>
        <p:txBody>
          <a:bodyPr wrap="square">
            <a:spAutoFit/>
          </a:bodyPr>
          <a:lstStyle/>
          <a:p>
            <a:r>
              <a:rPr lang="en-GB" altLang="en-US" sz="3200" dirty="0">
                <a:solidFill>
                  <a:prstClr val="black"/>
                </a:solidFill>
              </a:rPr>
              <a:t>Describes your </a:t>
            </a:r>
            <a:r>
              <a:rPr lang="en-GB" altLang="en-US" sz="4400" b="1" u="sng" dirty="0">
                <a:solidFill>
                  <a:srgbClr val="70AD47"/>
                </a:solidFill>
              </a:rPr>
              <a:t>honest held belief</a:t>
            </a:r>
            <a:r>
              <a:rPr lang="en-GB" altLang="en-US" sz="4400" b="1" dirty="0">
                <a:solidFill>
                  <a:srgbClr val="70AD47"/>
                </a:solidFill>
              </a:rPr>
              <a:t> </a:t>
            </a:r>
            <a:r>
              <a:rPr lang="en-GB" altLang="en-US" sz="3200" dirty="0">
                <a:solidFill>
                  <a:prstClr val="black"/>
                </a:solidFill>
              </a:rPr>
              <a:t>based on:</a:t>
            </a:r>
          </a:p>
        </p:txBody>
      </p:sp>
      <p:sp>
        <p:nvSpPr>
          <p:cNvPr id="4"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Honest Held Belief</a:t>
            </a:r>
          </a:p>
        </p:txBody>
      </p:sp>
      <p:sp>
        <p:nvSpPr>
          <p:cNvPr id="5" name="Flowchart: Delay 4"/>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Rectangle 5">
            <a:extLst>
              <a:ext uri="{FF2B5EF4-FFF2-40B4-BE49-F238E27FC236}">
                <a16:creationId xmlns:a16="http://schemas.microsoft.com/office/drawing/2014/main" id="{A800ED75-A28E-4B8A-BEA6-E5F7EC6F6A55}"/>
              </a:ext>
            </a:extLst>
          </p:cNvPr>
          <p:cNvSpPr/>
          <p:nvPr/>
        </p:nvSpPr>
        <p:spPr>
          <a:xfrm>
            <a:off x="551384" y="2136835"/>
            <a:ext cx="11089232" cy="3385542"/>
          </a:xfrm>
          <a:prstGeom prst="rect">
            <a:avLst/>
          </a:prstGeom>
        </p:spPr>
        <p:txBody>
          <a:bodyPr wrap="square">
            <a:spAutoFit/>
          </a:bodyPr>
          <a:lstStyle/>
          <a:p>
            <a:pPr marL="742950" indent="-742950">
              <a:buFont typeface="+mj-lt"/>
              <a:buAutoNum type="arabicPeriod"/>
            </a:pPr>
            <a:r>
              <a:rPr lang="en-GB" altLang="en-US" sz="4400" b="1" dirty="0">
                <a:solidFill>
                  <a:srgbClr val="70AD47"/>
                </a:solidFill>
              </a:rPr>
              <a:t> </a:t>
            </a:r>
            <a:r>
              <a:rPr lang="en-GB" altLang="en-US" sz="4400" b="1" dirty="0">
                <a:solidFill>
                  <a:prstClr val="black"/>
                </a:solidFill>
              </a:rPr>
              <a:t>Your knowledge</a:t>
            </a:r>
            <a:r>
              <a:rPr lang="en-GB" altLang="en-US" sz="4400" dirty="0">
                <a:solidFill>
                  <a:prstClr val="black"/>
                </a:solidFill>
              </a:rPr>
              <a:t> </a:t>
            </a:r>
            <a:r>
              <a:rPr lang="en-GB" altLang="en-US" sz="2400" dirty="0">
                <a:solidFill>
                  <a:prstClr val="black"/>
                </a:solidFill>
              </a:rPr>
              <a:t>of the person </a:t>
            </a:r>
          </a:p>
          <a:p>
            <a:pPr marL="742950" indent="-742950">
              <a:buFont typeface="+mj-lt"/>
              <a:buAutoNum type="arabicPeriod"/>
            </a:pPr>
            <a:r>
              <a:rPr lang="en-GB" altLang="en-US" sz="4400" b="1" dirty="0">
                <a:solidFill>
                  <a:srgbClr val="70AD47"/>
                </a:solidFill>
              </a:rPr>
              <a:t> </a:t>
            </a:r>
            <a:r>
              <a:rPr lang="en-GB" altLang="en-US" sz="4400" b="1" u="sng" dirty="0">
                <a:solidFill>
                  <a:srgbClr val="70AD47"/>
                </a:solidFill>
              </a:rPr>
              <a:t>information available</a:t>
            </a:r>
            <a:r>
              <a:rPr lang="en-GB" altLang="en-US" sz="4400" dirty="0">
                <a:solidFill>
                  <a:srgbClr val="70AD47"/>
                </a:solidFill>
              </a:rPr>
              <a:t> </a:t>
            </a:r>
            <a:r>
              <a:rPr lang="en-GB" altLang="en-US" sz="3200" dirty="0">
                <a:solidFill>
                  <a:prstClr val="black"/>
                </a:solidFill>
              </a:rPr>
              <a:t>to you at the time</a:t>
            </a:r>
          </a:p>
          <a:p>
            <a:pPr marL="742950" indent="-742950">
              <a:buFont typeface="+mj-lt"/>
              <a:buAutoNum type="arabicPeriod"/>
            </a:pPr>
            <a:r>
              <a:rPr lang="en-GB" altLang="en-US" sz="3200" dirty="0">
                <a:solidFill>
                  <a:prstClr val="black"/>
                </a:solidFill>
              </a:rPr>
              <a:t>that you believed that if you </a:t>
            </a:r>
            <a:r>
              <a:rPr lang="en-GB" altLang="en-US" sz="4400" b="1" u="sng" dirty="0">
                <a:solidFill>
                  <a:srgbClr val="70AD47"/>
                </a:solidFill>
              </a:rPr>
              <a:t>DIDN’T</a:t>
            </a:r>
            <a:r>
              <a:rPr lang="en-GB" altLang="en-US" sz="6000" dirty="0">
                <a:solidFill>
                  <a:prstClr val="black"/>
                </a:solidFill>
              </a:rPr>
              <a:t> </a:t>
            </a:r>
            <a:r>
              <a:rPr lang="en-GB" altLang="en-US" sz="3200" dirty="0">
                <a:solidFill>
                  <a:prstClr val="black"/>
                </a:solidFill>
              </a:rPr>
              <a:t>act then a </a:t>
            </a:r>
            <a:r>
              <a:rPr lang="en-GB" altLang="en-US" sz="6000" b="1" dirty="0">
                <a:solidFill>
                  <a:srgbClr val="C00000"/>
                </a:solidFill>
              </a:rPr>
              <a:t>GREATER HARM</a:t>
            </a:r>
            <a:r>
              <a:rPr lang="en-GB" altLang="en-US" sz="6000" dirty="0">
                <a:solidFill>
                  <a:prstClr val="black"/>
                </a:solidFill>
              </a:rPr>
              <a:t> </a:t>
            </a:r>
            <a:r>
              <a:rPr lang="en-GB" altLang="en-US" sz="3200" dirty="0">
                <a:solidFill>
                  <a:prstClr val="black"/>
                </a:solidFill>
              </a:rPr>
              <a:t>would occur!</a:t>
            </a:r>
          </a:p>
        </p:txBody>
      </p:sp>
    </p:spTree>
    <p:custDataLst>
      <p:tags r:id="rId1"/>
    </p:custDataLst>
    <p:extLst>
      <p:ext uri="{BB962C8B-B14F-4D97-AF65-F5344CB8AC3E}">
        <p14:creationId xmlns:p14="http://schemas.microsoft.com/office/powerpoint/2010/main" val="40299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wp.com/listverse.com/wp-content/uploads/2015/04/City-Bus.jpg?resize=632%2C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70068" cy="690191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299356" y="436444"/>
            <a:ext cx="273630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4800" b="1" dirty="0">
                <a:solidFill>
                  <a:srgbClr val="FFFF00"/>
                </a:solidFill>
                <a:latin typeface="Arial"/>
                <a:cs typeface="Times New Roman" panose="02020603050405020304" pitchFamily="18" charset="0"/>
              </a:rPr>
              <a:t>Last Resort</a:t>
            </a:r>
          </a:p>
        </p:txBody>
      </p:sp>
      <p:sp>
        <p:nvSpPr>
          <p:cNvPr id="5" name="Text Box 3"/>
          <p:cNvSpPr txBox="1">
            <a:spLocks noChangeArrowheads="1"/>
          </p:cNvSpPr>
          <p:nvPr/>
        </p:nvSpPr>
        <p:spPr bwMode="auto">
          <a:xfrm>
            <a:off x="3965794" y="436444"/>
            <a:ext cx="42604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4800" b="1" dirty="0">
                <a:solidFill>
                  <a:srgbClr val="FFFF00"/>
                </a:solidFill>
                <a:latin typeface="Arial"/>
                <a:cs typeface="Times New Roman" panose="02020603050405020304" pitchFamily="18" charset="0"/>
              </a:rPr>
              <a:t>Best </a:t>
            </a:r>
          </a:p>
          <a:p>
            <a:pPr algn="ctr">
              <a:spcBef>
                <a:spcPct val="0"/>
              </a:spcBef>
              <a:buFontTx/>
              <a:buNone/>
            </a:pPr>
            <a:r>
              <a:rPr lang="en-GB" altLang="en-US" sz="4800" b="1" dirty="0">
                <a:solidFill>
                  <a:srgbClr val="FFFF00"/>
                </a:solidFill>
                <a:latin typeface="Arial"/>
                <a:cs typeface="Times New Roman" panose="02020603050405020304" pitchFamily="18" charset="0"/>
              </a:rPr>
              <a:t>Interests</a:t>
            </a:r>
          </a:p>
        </p:txBody>
      </p:sp>
      <p:sp>
        <p:nvSpPr>
          <p:cNvPr id="6" name="Text Box 3"/>
          <p:cNvSpPr txBox="1">
            <a:spLocks noChangeArrowheads="1"/>
          </p:cNvSpPr>
          <p:nvPr/>
        </p:nvSpPr>
        <p:spPr bwMode="auto">
          <a:xfrm>
            <a:off x="8027766" y="587803"/>
            <a:ext cx="398182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4800" b="1" dirty="0">
                <a:solidFill>
                  <a:srgbClr val="FFFF00"/>
                </a:solidFill>
                <a:latin typeface="Arial"/>
                <a:cs typeface="Times New Roman" panose="02020603050405020304" pitchFamily="18" charset="0"/>
              </a:rPr>
              <a:t>Reasonable</a:t>
            </a:r>
          </a:p>
          <a:p>
            <a:pPr algn="ctr">
              <a:spcBef>
                <a:spcPct val="0"/>
              </a:spcBef>
              <a:buFontTx/>
              <a:buNone/>
            </a:pPr>
            <a:r>
              <a:rPr lang="en-GB" altLang="en-US" sz="4800" b="1" dirty="0">
                <a:solidFill>
                  <a:srgbClr val="FFFF00"/>
                </a:solidFill>
                <a:latin typeface="Arial"/>
                <a:cs typeface="Times New Roman" panose="02020603050405020304" pitchFamily="18" charset="0"/>
              </a:rPr>
              <a:t>Force</a:t>
            </a:r>
          </a:p>
        </p:txBody>
      </p:sp>
      <p:sp>
        <p:nvSpPr>
          <p:cNvPr id="7" name="Text Box 3"/>
          <p:cNvSpPr txBox="1">
            <a:spLocks noChangeArrowheads="1"/>
          </p:cNvSpPr>
          <p:nvPr/>
        </p:nvSpPr>
        <p:spPr bwMode="auto">
          <a:xfrm>
            <a:off x="299356" y="4898322"/>
            <a:ext cx="295232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4800" b="1" dirty="0">
                <a:solidFill>
                  <a:srgbClr val="FFFF00"/>
                </a:solidFill>
                <a:latin typeface="Arial"/>
                <a:cs typeface="Times New Roman" panose="02020603050405020304" pitchFamily="18" charset="0"/>
              </a:rPr>
              <a:t>Greater</a:t>
            </a:r>
          </a:p>
          <a:p>
            <a:pPr algn="ctr">
              <a:spcBef>
                <a:spcPct val="0"/>
              </a:spcBef>
              <a:buFontTx/>
              <a:buNone/>
            </a:pPr>
            <a:r>
              <a:rPr lang="en-GB" altLang="en-US" sz="4800" b="1" dirty="0">
                <a:solidFill>
                  <a:srgbClr val="FFFF00"/>
                </a:solidFill>
                <a:latin typeface="Arial"/>
                <a:cs typeface="Times New Roman" panose="02020603050405020304" pitchFamily="18" charset="0"/>
              </a:rPr>
              <a:t>Harm</a:t>
            </a:r>
          </a:p>
        </p:txBody>
      </p:sp>
      <p:sp>
        <p:nvSpPr>
          <p:cNvPr id="8" name="Text Box 3"/>
          <p:cNvSpPr txBox="1">
            <a:spLocks noChangeArrowheads="1"/>
          </p:cNvSpPr>
          <p:nvPr/>
        </p:nvSpPr>
        <p:spPr bwMode="auto">
          <a:xfrm>
            <a:off x="3871377" y="5267654"/>
            <a:ext cx="44492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4800" b="1" dirty="0">
                <a:solidFill>
                  <a:srgbClr val="FFFF00"/>
                </a:solidFill>
                <a:latin typeface="Arial"/>
                <a:cs typeface="Times New Roman" panose="02020603050405020304" pitchFamily="18" charset="0"/>
              </a:rPr>
              <a:t>Proportionate</a:t>
            </a:r>
          </a:p>
        </p:txBody>
      </p:sp>
      <p:sp>
        <p:nvSpPr>
          <p:cNvPr id="9" name="Text Box 3"/>
          <p:cNvSpPr txBox="1">
            <a:spLocks noChangeArrowheads="1"/>
          </p:cNvSpPr>
          <p:nvPr/>
        </p:nvSpPr>
        <p:spPr bwMode="auto">
          <a:xfrm>
            <a:off x="8480839" y="4264418"/>
            <a:ext cx="3559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4800" b="1" dirty="0">
                <a:solidFill>
                  <a:srgbClr val="FFFF00"/>
                </a:solidFill>
                <a:latin typeface="Arial"/>
                <a:cs typeface="Times New Roman" panose="02020603050405020304" pitchFamily="18" charset="0"/>
              </a:rPr>
              <a:t>Honest</a:t>
            </a:r>
          </a:p>
          <a:p>
            <a:pPr algn="ctr">
              <a:spcBef>
                <a:spcPct val="0"/>
              </a:spcBef>
              <a:buFontTx/>
              <a:buNone/>
            </a:pPr>
            <a:r>
              <a:rPr lang="en-GB" altLang="en-US" sz="4800" b="1" dirty="0">
                <a:solidFill>
                  <a:srgbClr val="FFFF00"/>
                </a:solidFill>
                <a:latin typeface="Arial"/>
                <a:cs typeface="Times New Roman" panose="02020603050405020304" pitchFamily="18" charset="0"/>
              </a:rPr>
              <a:t>Held</a:t>
            </a:r>
          </a:p>
          <a:p>
            <a:pPr algn="ctr">
              <a:spcBef>
                <a:spcPct val="0"/>
              </a:spcBef>
              <a:buFontTx/>
              <a:buNone/>
            </a:pPr>
            <a:r>
              <a:rPr lang="en-GB" altLang="en-US" sz="4800" b="1" dirty="0">
                <a:solidFill>
                  <a:srgbClr val="FFFF00"/>
                </a:solidFill>
                <a:latin typeface="Arial"/>
                <a:cs typeface="Times New Roman" panose="02020603050405020304" pitchFamily="18" charset="0"/>
              </a:rPr>
              <a:t>Belief</a:t>
            </a:r>
          </a:p>
        </p:txBody>
      </p:sp>
    </p:spTree>
    <p:custDataLst>
      <p:tags r:id="rId1"/>
    </p:custDataLst>
    <p:extLst>
      <p:ext uri="{BB962C8B-B14F-4D97-AF65-F5344CB8AC3E}">
        <p14:creationId xmlns:p14="http://schemas.microsoft.com/office/powerpoint/2010/main" val="157268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43" name="Text Box 3"/>
          <p:cNvSpPr txBox="1">
            <a:spLocks noChangeArrowheads="1"/>
          </p:cNvSpPr>
          <p:nvPr/>
        </p:nvSpPr>
        <p:spPr bwMode="auto">
          <a:xfrm>
            <a:off x="-456728" y="2492896"/>
            <a:ext cx="12192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6000" dirty="0">
                <a:solidFill>
                  <a:prstClr val="black"/>
                </a:solidFill>
                <a:latin typeface="Arial"/>
                <a:cs typeface="Times New Roman" panose="02020603050405020304" pitchFamily="18" charset="0"/>
              </a:rPr>
              <a:t>Serious Harm To</a:t>
            </a:r>
            <a:r>
              <a:rPr lang="en-GB" altLang="en-US" sz="6000" dirty="0">
                <a:solidFill>
                  <a:srgbClr val="C00000"/>
                </a:solidFill>
                <a:latin typeface="Arial"/>
                <a:cs typeface="Times New Roman" panose="02020603050405020304" pitchFamily="18" charset="0"/>
              </a:rPr>
              <a:t> </a:t>
            </a:r>
            <a:r>
              <a:rPr lang="en-GB" altLang="en-US" sz="6000" b="1" u="sng" dirty="0">
                <a:solidFill>
                  <a:srgbClr val="C00000"/>
                </a:solidFill>
                <a:latin typeface="Arial"/>
                <a:cs typeface="Times New Roman" panose="02020603050405020304" pitchFamily="18" charset="0"/>
              </a:rPr>
              <a:t>Self</a:t>
            </a:r>
          </a:p>
          <a:p>
            <a:pPr algn="ctr">
              <a:spcBef>
                <a:spcPct val="0"/>
              </a:spcBef>
              <a:buFontTx/>
              <a:buNone/>
            </a:pPr>
            <a:r>
              <a:rPr lang="en-GB" altLang="en-US" sz="6000" dirty="0">
                <a:solidFill>
                  <a:prstClr val="black"/>
                </a:solidFill>
                <a:latin typeface="Arial"/>
                <a:cs typeface="Times New Roman" panose="02020603050405020304" pitchFamily="18" charset="0"/>
              </a:rPr>
              <a:t>Serious Harm To </a:t>
            </a:r>
            <a:r>
              <a:rPr lang="en-GB" altLang="en-US" sz="6000" b="1" u="sng" dirty="0">
                <a:solidFill>
                  <a:srgbClr val="C00000"/>
                </a:solidFill>
                <a:latin typeface="Arial"/>
                <a:cs typeface="Times New Roman" panose="02020603050405020304" pitchFamily="18" charset="0"/>
              </a:rPr>
              <a:t>Others</a:t>
            </a:r>
          </a:p>
        </p:txBody>
      </p:sp>
      <p:sp>
        <p:nvSpPr>
          <p:cNvPr id="4"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Lawful Excuse Criteria</a:t>
            </a:r>
          </a:p>
        </p:txBody>
      </p:sp>
      <p:sp>
        <p:nvSpPr>
          <p:cNvPr id="5" name="Flowchart: Delay 4"/>
          <p:cNvSpPr/>
          <p:nvPr/>
        </p:nvSpPr>
        <p:spPr>
          <a:xfrm>
            <a:off x="8832304"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145512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Text Box 3"/>
          <p:cNvSpPr txBox="1">
            <a:spLocks noChangeArrowheads="1"/>
          </p:cNvSpPr>
          <p:nvPr/>
        </p:nvSpPr>
        <p:spPr bwMode="auto">
          <a:xfrm>
            <a:off x="1343472" y="2636912"/>
            <a:ext cx="9217024"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1123950" indent="-457200" eaLnBrk="0" hangingPunct="0">
              <a:spcBef>
                <a:spcPct val="20000"/>
              </a:spcBef>
              <a:buChar char="–"/>
              <a:defRPr sz="2800">
                <a:solidFill>
                  <a:schemeClr val="tx1"/>
                </a:solidFill>
                <a:latin typeface="Times New Roman" panose="02020603050405020304" pitchFamily="18" charset="0"/>
              </a:defRPr>
            </a:lvl2pPr>
            <a:lvl3pPr marL="1771650" indent="-457200" eaLnBrk="0" hangingPunct="0">
              <a:spcBef>
                <a:spcPct val="20000"/>
              </a:spcBef>
              <a:buChar char="•"/>
              <a:defRPr sz="2400">
                <a:solidFill>
                  <a:schemeClr val="tx1"/>
                </a:solidFill>
                <a:latin typeface="Times New Roman" panose="02020603050405020304" pitchFamily="18" charset="0"/>
              </a:defRPr>
            </a:lvl3pPr>
            <a:lvl4pPr marL="2419350" indent="-457200" eaLnBrk="0" hangingPunct="0">
              <a:spcBef>
                <a:spcPct val="20000"/>
              </a:spcBef>
              <a:buChar char="–"/>
              <a:defRPr sz="2000">
                <a:solidFill>
                  <a:schemeClr val="tx1"/>
                </a:solidFill>
                <a:latin typeface="Times New Roman" panose="02020603050405020304" pitchFamily="18" charset="0"/>
              </a:defRPr>
            </a:lvl4pPr>
            <a:lvl5pPr marL="3067050" indent="-457200" eaLnBrk="0" hangingPunct="0">
              <a:spcBef>
                <a:spcPct val="20000"/>
              </a:spcBef>
              <a:buChar char="»"/>
              <a:defRPr sz="2000">
                <a:solidFill>
                  <a:schemeClr val="tx1"/>
                </a:solidFill>
                <a:latin typeface="Times New Roman" panose="02020603050405020304" pitchFamily="18" charset="0"/>
              </a:defRPr>
            </a:lvl5pPr>
            <a:lvl6pPr marL="352425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98145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43865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89585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dirty="0">
                <a:solidFill>
                  <a:prstClr val="black"/>
                </a:solidFill>
                <a:latin typeface="Arial"/>
              </a:rPr>
              <a:t>What is meant by </a:t>
            </a:r>
          </a:p>
          <a:p>
            <a:pPr algn="ctr">
              <a:spcBef>
                <a:spcPct val="0"/>
              </a:spcBef>
              <a:buFontTx/>
              <a:buNone/>
            </a:pPr>
            <a:r>
              <a:rPr lang="en-GB" altLang="en-US" sz="6000" b="1" dirty="0">
                <a:solidFill>
                  <a:prstClr val="black"/>
                </a:solidFill>
                <a:latin typeface="Arial"/>
              </a:rPr>
              <a:t>Serious Harm?</a:t>
            </a:r>
            <a:r>
              <a:rPr lang="en-GB" altLang="en-US" sz="6000" dirty="0">
                <a:solidFill>
                  <a:prstClr val="black"/>
                </a:solidFill>
                <a:latin typeface="Arial"/>
              </a:rPr>
              <a:t> </a:t>
            </a:r>
          </a:p>
        </p:txBody>
      </p:sp>
      <p:sp>
        <p:nvSpPr>
          <p:cNvPr id="5" name="Flowchart: Delay 4"/>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Lawful Excuse Criteria</a:t>
            </a:r>
          </a:p>
        </p:txBody>
      </p:sp>
    </p:spTree>
    <p:custDataLst>
      <p:tags r:id="rId1"/>
    </p:custDataLst>
    <p:extLst>
      <p:ext uri="{BB962C8B-B14F-4D97-AF65-F5344CB8AC3E}">
        <p14:creationId xmlns:p14="http://schemas.microsoft.com/office/powerpoint/2010/main" val="313915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826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26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3392" y="1227910"/>
            <a:ext cx="10945216" cy="4462760"/>
          </a:xfrm>
          <a:prstGeom prst="rect">
            <a:avLst/>
          </a:prstGeom>
          <a:solidFill>
            <a:schemeClr val="bg1"/>
          </a:solidFill>
        </p:spPr>
        <p:txBody>
          <a:bodyPr wrap="square" rtlCol="0">
            <a:spAutoFit/>
          </a:bodyPr>
          <a:lstStyle/>
          <a:p>
            <a:pPr algn="ctr"/>
            <a:r>
              <a:rPr lang="en-GB" sz="3200" dirty="0">
                <a:solidFill>
                  <a:prstClr val="black"/>
                </a:solidFill>
              </a:rPr>
              <a:t>The best </a:t>
            </a:r>
            <a:r>
              <a:rPr lang="en-GB" sz="4400" b="1" u="sng" dirty="0">
                <a:solidFill>
                  <a:srgbClr val="70AD47"/>
                </a:solidFill>
              </a:rPr>
              <a:t>legal defence </a:t>
            </a:r>
            <a:r>
              <a:rPr lang="en-GB" sz="3200" dirty="0">
                <a:solidFill>
                  <a:prstClr val="black"/>
                </a:solidFill>
              </a:rPr>
              <a:t>would be to show that any </a:t>
            </a:r>
            <a:r>
              <a:rPr lang="en-GB" sz="4400" b="1" u="sng" dirty="0">
                <a:solidFill>
                  <a:srgbClr val="70AD47"/>
                </a:solidFill>
              </a:rPr>
              <a:t>actions</a:t>
            </a:r>
            <a:r>
              <a:rPr lang="en-GB" sz="3200" dirty="0">
                <a:solidFill>
                  <a:srgbClr val="70AD47"/>
                </a:solidFill>
              </a:rPr>
              <a:t> </a:t>
            </a:r>
            <a:r>
              <a:rPr lang="en-GB" sz="3200" dirty="0">
                <a:solidFill>
                  <a:prstClr val="black"/>
                </a:solidFill>
              </a:rPr>
              <a:t>taken were in the person’s </a:t>
            </a:r>
          </a:p>
          <a:p>
            <a:pPr algn="ctr"/>
            <a:r>
              <a:rPr lang="en-GB" sz="4400" b="1" u="sng" dirty="0">
                <a:solidFill>
                  <a:srgbClr val="70AD47"/>
                </a:solidFill>
              </a:rPr>
              <a:t>BEST</a:t>
            </a:r>
            <a:r>
              <a:rPr lang="en-GB" sz="4400" b="1" u="sng" dirty="0">
                <a:solidFill>
                  <a:srgbClr val="65912B"/>
                </a:solidFill>
              </a:rPr>
              <a:t> </a:t>
            </a:r>
            <a:r>
              <a:rPr lang="en-GB" sz="4400" b="1" u="sng" dirty="0">
                <a:solidFill>
                  <a:srgbClr val="70AD47"/>
                </a:solidFill>
              </a:rPr>
              <a:t>INTEREST</a:t>
            </a:r>
            <a:r>
              <a:rPr lang="en-GB" sz="4400" b="1" u="sng" dirty="0">
                <a:solidFill>
                  <a:srgbClr val="65912B"/>
                </a:solidFill>
              </a:rPr>
              <a:t> </a:t>
            </a:r>
          </a:p>
          <a:p>
            <a:pPr algn="ctr"/>
            <a:r>
              <a:rPr lang="en-GB" sz="3200" dirty="0">
                <a:solidFill>
                  <a:prstClr val="black"/>
                </a:solidFill>
              </a:rPr>
              <a:t>and that they were </a:t>
            </a:r>
          </a:p>
          <a:p>
            <a:pPr algn="ctr"/>
            <a:r>
              <a:rPr lang="en-GB" sz="6000" b="1" dirty="0">
                <a:solidFill>
                  <a:srgbClr val="C00000"/>
                </a:solidFill>
              </a:rPr>
              <a:t>REASONABLE</a:t>
            </a:r>
            <a:r>
              <a:rPr lang="en-GB" sz="3200" dirty="0">
                <a:solidFill>
                  <a:prstClr val="black"/>
                </a:solidFill>
              </a:rPr>
              <a:t> </a:t>
            </a:r>
            <a:r>
              <a:rPr lang="en-GB" sz="4400" b="1" u="sng" dirty="0">
                <a:solidFill>
                  <a:srgbClr val="70AD47"/>
                </a:solidFill>
              </a:rPr>
              <a:t>AND</a:t>
            </a:r>
            <a:r>
              <a:rPr lang="en-GB" sz="3200" dirty="0">
                <a:solidFill>
                  <a:prstClr val="black"/>
                </a:solidFill>
              </a:rPr>
              <a:t> </a:t>
            </a:r>
            <a:r>
              <a:rPr lang="en-GB" sz="6000" b="1" dirty="0">
                <a:solidFill>
                  <a:srgbClr val="C00000"/>
                </a:solidFill>
              </a:rPr>
              <a:t>PROPORTIONATE</a:t>
            </a:r>
          </a:p>
        </p:txBody>
      </p:sp>
      <p:sp>
        <p:nvSpPr>
          <p:cNvPr id="4" name="Title 1"/>
          <p:cNvSpPr>
            <a:spLocks noGrp="1"/>
          </p:cNvSpPr>
          <p:nvPr>
            <p:ph type="title"/>
          </p:nvPr>
        </p:nvSpPr>
        <p:spPr>
          <a:xfrm>
            <a:off x="-24680" y="336835"/>
            <a:ext cx="9000000" cy="900000"/>
          </a:xfrm>
          <a:solidFill>
            <a:srgbClr val="92D050"/>
          </a:solidFill>
        </p:spPr>
        <p:txBody>
          <a:bodyPr>
            <a:noAutofit/>
          </a:bodyPr>
          <a:lstStyle/>
          <a:p>
            <a:r>
              <a:rPr lang="en-GB" sz="3600" b="1" dirty="0">
                <a:solidFill>
                  <a:srgbClr val="FFFFFF"/>
                </a:solidFill>
              </a:rPr>
              <a:t> Legal and Ethical Defences </a:t>
            </a:r>
          </a:p>
        </p:txBody>
      </p:sp>
      <p:sp>
        <p:nvSpPr>
          <p:cNvPr id="7" name="Flowchart: Delay 6"/>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3400154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lay 4"/>
          <p:cNvSpPr/>
          <p:nvPr/>
        </p:nvSpPr>
        <p:spPr>
          <a:xfrm>
            <a:off x="8976320"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itle 1"/>
          <p:cNvSpPr txBox="1">
            <a:spLocks/>
          </p:cNvSpPr>
          <p:nvPr/>
        </p:nvSpPr>
        <p:spPr>
          <a:xfrm>
            <a:off x="0" y="332656"/>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Lawful Excuse Criteria</a:t>
            </a:r>
          </a:p>
        </p:txBody>
      </p:sp>
      <p:sp>
        <p:nvSpPr>
          <p:cNvPr id="9" name="Rectangle 8"/>
          <p:cNvSpPr/>
          <p:nvPr/>
        </p:nvSpPr>
        <p:spPr>
          <a:xfrm>
            <a:off x="263352" y="1412776"/>
            <a:ext cx="6048672" cy="1584176"/>
          </a:xfrm>
          <a:prstGeom prst="rect">
            <a:avLst/>
          </a:prstGeom>
          <a:solidFill>
            <a:srgbClr val="A7CD8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335360" y="1447021"/>
            <a:ext cx="5832648" cy="1569660"/>
          </a:xfrm>
          <a:prstGeom prst="rect">
            <a:avLst/>
          </a:prstGeom>
        </p:spPr>
        <p:txBody>
          <a:bodyPr wrap="square">
            <a:spAutoFit/>
          </a:bodyPr>
          <a:lstStyle/>
          <a:p>
            <a:r>
              <a:rPr lang="en-GB" altLang="en-US" sz="4800" b="1" dirty="0">
                <a:solidFill>
                  <a:prstClr val="white"/>
                </a:solidFill>
              </a:rPr>
              <a:t>Actual</a:t>
            </a:r>
            <a:r>
              <a:rPr lang="en-GB" altLang="en-US" sz="4800" dirty="0">
                <a:solidFill>
                  <a:prstClr val="white"/>
                </a:solidFill>
              </a:rPr>
              <a:t> or </a:t>
            </a:r>
            <a:r>
              <a:rPr lang="en-GB" altLang="en-US" sz="4800" b="1" dirty="0">
                <a:solidFill>
                  <a:prstClr val="white"/>
                </a:solidFill>
              </a:rPr>
              <a:t>Grievous Bodily Harm</a:t>
            </a:r>
            <a:endParaRPr lang="en-GB" sz="4800" dirty="0">
              <a:solidFill>
                <a:prstClr val="white"/>
              </a:solidFill>
            </a:endParaRPr>
          </a:p>
        </p:txBody>
      </p:sp>
    </p:spTree>
    <p:custDataLst>
      <p:tags r:id="rId1"/>
    </p:custDataLst>
    <p:extLst>
      <p:ext uri="{BB962C8B-B14F-4D97-AF65-F5344CB8AC3E}">
        <p14:creationId xmlns:p14="http://schemas.microsoft.com/office/powerpoint/2010/main" val="156061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Text Box 3"/>
          <p:cNvSpPr txBox="1">
            <a:spLocks noChangeArrowheads="1"/>
          </p:cNvSpPr>
          <p:nvPr/>
        </p:nvSpPr>
        <p:spPr bwMode="auto">
          <a:xfrm>
            <a:off x="839416" y="1556792"/>
            <a:ext cx="5148572" cy="34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1123950" indent="-457200" eaLnBrk="0" hangingPunct="0">
              <a:spcBef>
                <a:spcPct val="20000"/>
              </a:spcBef>
              <a:buChar char="–"/>
              <a:defRPr sz="2800">
                <a:solidFill>
                  <a:schemeClr val="tx1"/>
                </a:solidFill>
                <a:latin typeface="Times New Roman" panose="02020603050405020304" pitchFamily="18" charset="0"/>
              </a:defRPr>
            </a:lvl2pPr>
            <a:lvl3pPr marL="1771650" indent="-457200" eaLnBrk="0" hangingPunct="0">
              <a:spcBef>
                <a:spcPct val="20000"/>
              </a:spcBef>
              <a:buChar char="•"/>
              <a:defRPr sz="2400">
                <a:solidFill>
                  <a:schemeClr val="tx1"/>
                </a:solidFill>
                <a:latin typeface="Times New Roman" panose="02020603050405020304" pitchFamily="18" charset="0"/>
              </a:defRPr>
            </a:lvl3pPr>
            <a:lvl4pPr marL="2419350" indent="-457200" eaLnBrk="0" hangingPunct="0">
              <a:spcBef>
                <a:spcPct val="20000"/>
              </a:spcBef>
              <a:buChar char="–"/>
              <a:defRPr sz="2000">
                <a:solidFill>
                  <a:schemeClr val="tx1"/>
                </a:solidFill>
                <a:latin typeface="Times New Roman" panose="02020603050405020304" pitchFamily="18" charset="0"/>
              </a:defRPr>
            </a:lvl4pPr>
            <a:lvl5pPr marL="3067050" indent="-457200" eaLnBrk="0" hangingPunct="0">
              <a:spcBef>
                <a:spcPct val="20000"/>
              </a:spcBef>
              <a:buChar char="»"/>
              <a:defRPr sz="2000">
                <a:solidFill>
                  <a:schemeClr val="tx1"/>
                </a:solidFill>
                <a:latin typeface="Times New Roman" panose="02020603050405020304" pitchFamily="18" charset="0"/>
              </a:defRPr>
            </a:lvl5pPr>
            <a:lvl6pPr marL="352425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98145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43865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89585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4400" b="1" dirty="0">
                <a:latin typeface="PT Sans" panose="020B0503020203020204" pitchFamily="34" charset="0"/>
              </a:rPr>
              <a:t>ABH</a:t>
            </a:r>
          </a:p>
          <a:p>
            <a:pPr marL="571500" indent="-571500" eaLnBrk="1" hangingPunct="1">
              <a:spcBef>
                <a:spcPct val="0"/>
              </a:spcBef>
            </a:pPr>
            <a:r>
              <a:rPr lang="en-GB" altLang="en-US" sz="4400" dirty="0">
                <a:latin typeface="PT Sans" panose="020B0503020203020204" pitchFamily="34" charset="0"/>
              </a:rPr>
              <a:t>Marks to skin</a:t>
            </a:r>
          </a:p>
          <a:p>
            <a:pPr marL="571500" indent="-571500" eaLnBrk="1" hangingPunct="1">
              <a:spcBef>
                <a:spcPct val="0"/>
              </a:spcBef>
            </a:pPr>
            <a:r>
              <a:rPr lang="en-GB" altLang="en-US" sz="4400" dirty="0">
                <a:latin typeface="PT Sans" panose="020B0503020203020204" pitchFamily="34" charset="0"/>
              </a:rPr>
              <a:t>Scratches</a:t>
            </a:r>
          </a:p>
          <a:p>
            <a:pPr marL="571500" indent="-571500" eaLnBrk="1" hangingPunct="1">
              <a:spcBef>
                <a:spcPct val="0"/>
              </a:spcBef>
            </a:pPr>
            <a:r>
              <a:rPr lang="en-GB" altLang="en-US" sz="4400" dirty="0">
                <a:latin typeface="PT Sans" panose="020B0503020203020204" pitchFamily="34" charset="0"/>
              </a:rPr>
              <a:t>Bruises</a:t>
            </a:r>
          </a:p>
          <a:p>
            <a:pPr marL="571500" indent="-571500" eaLnBrk="1" hangingPunct="1">
              <a:spcBef>
                <a:spcPct val="0"/>
              </a:spcBef>
            </a:pPr>
            <a:r>
              <a:rPr lang="en-GB" altLang="en-US" sz="4400" dirty="0">
                <a:latin typeface="PT Sans" panose="020B0503020203020204" pitchFamily="34" charset="0"/>
              </a:rPr>
              <a:t>Minor Cuts</a:t>
            </a:r>
          </a:p>
        </p:txBody>
      </p:sp>
      <p:sp>
        <p:nvSpPr>
          <p:cNvPr id="4" name="Rectangle 4"/>
          <p:cNvSpPr txBox="1">
            <a:spLocks noChangeArrowheads="1"/>
          </p:cNvSpPr>
          <p:nvPr/>
        </p:nvSpPr>
        <p:spPr>
          <a:xfrm>
            <a:off x="0" y="188640"/>
            <a:ext cx="12192000" cy="801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GB" altLang="en-US" sz="6000" b="1" dirty="0">
                <a:solidFill>
                  <a:srgbClr val="C00000"/>
                </a:solidFill>
                <a:latin typeface="Sketch Rockwell" panose="02000000000000000000" pitchFamily="2" charset="0"/>
                <a:cs typeface="Times New Roman" panose="02020603050405020304" pitchFamily="18" charset="0"/>
              </a:rPr>
              <a:t>Serious Harm</a:t>
            </a:r>
            <a:endParaRPr lang="en-GB" altLang="en-US" sz="6000" dirty="0">
              <a:solidFill>
                <a:srgbClr val="C00000"/>
              </a:solidFill>
              <a:latin typeface="Sketch Rockwell" panose="02000000000000000000" pitchFamily="2" charset="0"/>
            </a:endParaRPr>
          </a:p>
        </p:txBody>
      </p:sp>
      <p:sp>
        <p:nvSpPr>
          <p:cNvPr id="5" name="Text Box 3">
            <a:extLst>
              <a:ext uri="{FF2B5EF4-FFF2-40B4-BE49-F238E27FC236}">
                <a16:creationId xmlns:a16="http://schemas.microsoft.com/office/drawing/2014/main" id="{B6A2CAD9-EBFB-4990-88BF-8F3B14B7F0D3}"/>
              </a:ext>
            </a:extLst>
          </p:cNvPr>
          <p:cNvSpPr txBox="1">
            <a:spLocks noChangeArrowheads="1"/>
          </p:cNvSpPr>
          <p:nvPr/>
        </p:nvSpPr>
        <p:spPr bwMode="auto">
          <a:xfrm>
            <a:off x="5879976" y="1556791"/>
            <a:ext cx="5148572"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1123950" indent="-457200" eaLnBrk="0" hangingPunct="0">
              <a:spcBef>
                <a:spcPct val="20000"/>
              </a:spcBef>
              <a:buChar char="–"/>
              <a:defRPr sz="2800">
                <a:solidFill>
                  <a:schemeClr val="tx1"/>
                </a:solidFill>
                <a:latin typeface="Times New Roman" panose="02020603050405020304" pitchFamily="18" charset="0"/>
              </a:defRPr>
            </a:lvl2pPr>
            <a:lvl3pPr marL="1771650" indent="-457200" eaLnBrk="0" hangingPunct="0">
              <a:spcBef>
                <a:spcPct val="20000"/>
              </a:spcBef>
              <a:buChar char="•"/>
              <a:defRPr sz="2400">
                <a:solidFill>
                  <a:schemeClr val="tx1"/>
                </a:solidFill>
                <a:latin typeface="Times New Roman" panose="02020603050405020304" pitchFamily="18" charset="0"/>
              </a:defRPr>
            </a:lvl3pPr>
            <a:lvl4pPr marL="2419350" indent="-457200" eaLnBrk="0" hangingPunct="0">
              <a:spcBef>
                <a:spcPct val="20000"/>
              </a:spcBef>
              <a:buChar char="–"/>
              <a:defRPr sz="2000">
                <a:solidFill>
                  <a:schemeClr val="tx1"/>
                </a:solidFill>
                <a:latin typeface="Times New Roman" panose="02020603050405020304" pitchFamily="18" charset="0"/>
              </a:defRPr>
            </a:lvl4pPr>
            <a:lvl5pPr marL="3067050" indent="-457200" eaLnBrk="0" hangingPunct="0">
              <a:spcBef>
                <a:spcPct val="20000"/>
              </a:spcBef>
              <a:buChar char="»"/>
              <a:defRPr sz="2000">
                <a:solidFill>
                  <a:schemeClr val="tx1"/>
                </a:solidFill>
                <a:latin typeface="Times New Roman" panose="02020603050405020304" pitchFamily="18" charset="0"/>
              </a:defRPr>
            </a:lvl5pPr>
            <a:lvl6pPr marL="352425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98145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43865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89585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4400" b="1" dirty="0">
                <a:latin typeface="PT Sans" panose="020B0503020203020204" pitchFamily="34" charset="0"/>
              </a:rPr>
              <a:t>GBH</a:t>
            </a:r>
          </a:p>
          <a:p>
            <a:pPr marL="571500" indent="-571500" eaLnBrk="1" hangingPunct="1">
              <a:spcBef>
                <a:spcPct val="0"/>
              </a:spcBef>
            </a:pPr>
            <a:r>
              <a:rPr lang="en-GB" altLang="en-US" sz="4400" dirty="0">
                <a:latin typeface="PT Sans" panose="020B0503020203020204" pitchFamily="34" charset="0"/>
              </a:rPr>
              <a:t>Broken Bones</a:t>
            </a:r>
          </a:p>
          <a:p>
            <a:pPr marL="571500" indent="-571500" eaLnBrk="1" hangingPunct="1">
              <a:spcBef>
                <a:spcPct val="0"/>
              </a:spcBef>
            </a:pPr>
            <a:r>
              <a:rPr lang="en-GB" altLang="en-US" sz="4400" dirty="0">
                <a:latin typeface="PT Sans" panose="020B0503020203020204" pitchFamily="34" charset="0"/>
              </a:rPr>
              <a:t>Broken Teeth</a:t>
            </a:r>
          </a:p>
          <a:p>
            <a:pPr marL="571500" indent="-571500" eaLnBrk="1" hangingPunct="1">
              <a:spcBef>
                <a:spcPct val="0"/>
              </a:spcBef>
            </a:pPr>
            <a:r>
              <a:rPr lang="en-GB" altLang="en-US" sz="4400" dirty="0">
                <a:latin typeface="PT Sans" panose="020B0503020203020204" pitchFamily="34" charset="0"/>
              </a:rPr>
              <a:t>Serious Cuts</a:t>
            </a:r>
          </a:p>
        </p:txBody>
      </p:sp>
    </p:spTree>
    <p:custDataLst>
      <p:tags r:id="rId1"/>
    </p:custDataLst>
    <p:extLst>
      <p:ext uri="{BB962C8B-B14F-4D97-AF65-F5344CB8AC3E}">
        <p14:creationId xmlns:p14="http://schemas.microsoft.com/office/powerpoint/2010/main" val="2332094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8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2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2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2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2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882691">
                                            <p:txEl>
                                              <p:pRg st="0" end="0"/>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12192000" cy="1015663"/>
          </a:xfrm>
          <a:prstGeom prst="rect">
            <a:avLst/>
          </a:prstGeom>
        </p:spPr>
        <p:txBody>
          <a:bodyPr wrap="square">
            <a:spAutoFit/>
          </a:bodyPr>
          <a:lstStyle/>
          <a:p>
            <a:pPr algn="ctr"/>
            <a:r>
              <a:rPr lang="en-GB" sz="6000" b="1" dirty="0">
                <a:solidFill>
                  <a:schemeClr val="accent1"/>
                </a:solidFill>
                <a:latin typeface="Sketch Rockwell" panose="02000000000000000000" pitchFamily="2" charset="0"/>
              </a:rPr>
              <a:t>How To Write Serious Harm</a:t>
            </a:r>
            <a:endParaRPr lang="en-GB" sz="6000" dirty="0">
              <a:solidFill>
                <a:schemeClr val="accent1"/>
              </a:solidFill>
              <a:latin typeface="Sketch Rockwell" panose="02000000000000000000" pitchFamily="2" charset="0"/>
            </a:endParaRPr>
          </a:p>
        </p:txBody>
      </p:sp>
      <p:sp>
        <p:nvSpPr>
          <p:cNvPr id="6" name="Rectangle 5"/>
          <p:cNvSpPr/>
          <p:nvPr/>
        </p:nvSpPr>
        <p:spPr>
          <a:xfrm>
            <a:off x="1031177" y="1720049"/>
            <a:ext cx="10297144" cy="769441"/>
          </a:xfrm>
          <a:prstGeom prst="rect">
            <a:avLst/>
          </a:prstGeom>
        </p:spPr>
        <p:txBody>
          <a:bodyPr wrap="square">
            <a:spAutoFit/>
          </a:bodyPr>
          <a:lstStyle/>
          <a:p>
            <a:r>
              <a:rPr lang="en-GB" sz="4400" dirty="0">
                <a:solidFill>
                  <a:schemeClr val="accent6">
                    <a:lumMod val="75000"/>
                  </a:schemeClr>
                </a:solidFill>
                <a:latin typeface="PT Sans" panose="020B0503020203020204" pitchFamily="34" charset="0"/>
              </a:rPr>
              <a:t>Due to …….. [be specific]  ..…….</a:t>
            </a:r>
          </a:p>
        </p:txBody>
      </p:sp>
      <p:sp>
        <p:nvSpPr>
          <p:cNvPr id="8" name="Rectangle 7">
            <a:extLst>
              <a:ext uri="{FF2B5EF4-FFF2-40B4-BE49-F238E27FC236}">
                <a16:creationId xmlns:a16="http://schemas.microsoft.com/office/drawing/2014/main" id="{38C9F1CF-32C0-41C5-92A6-A0AB1A9CD467}"/>
              </a:ext>
            </a:extLst>
          </p:cNvPr>
          <p:cNvSpPr/>
          <p:nvPr/>
        </p:nvSpPr>
        <p:spPr>
          <a:xfrm>
            <a:off x="1031177" y="2717204"/>
            <a:ext cx="10165450" cy="1446550"/>
          </a:xfrm>
          <a:prstGeom prst="rect">
            <a:avLst/>
          </a:prstGeom>
        </p:spPr>
        <p:txBody>
          <a:bodyPr wrap="square">
            <a:spAutoFit/>
          </a:bodyPr>
          <a:lstStyle/>
          <a:p>
            <a:r>
              <a:rPr lang="en-GB" sz="4400" dirty="0">
                <a:solidFill>
                  <a:schemeClr val="accent6">
                    <a:lumMod val="75000"/>
                  </a:schemeClr>
                </a:solidFill>
                <a:latin typeface="PT Sans" panose="020B0503020203020204" pitchFamily="34" charset="0"/>
              </a:rPr>
              <a:t>I was concerned that …….. [describe harm] …………   …….  ……………….</a:t>
            </a:r>
          </a:p>
        </p:txBody>
      </p:sp>
    </p:spTree>
    <p:custDataLst>
      <p:tags r:id="rId1"/>
    </p:custDataLst>
    <p:extLst>
      <p:ext uri="{BB962C8B-B14F-4D97-AF65-F5344CB8AC3E}">
        <p14:creationId xmlns:p14="http://schemas.microsoft.com/office/powerpoint/2010/main" val="321275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Text Box 3"/>
          <p:cNvSpPr txBox="1">
            <a:spLocks noChangeArrowheads="1"/>
          </p:cNvSpPr>
          <p:nvPr/>
        </p:nvSpPr>
        <p:spPr bwMode="auto">
          <a:xfrm>
            <a:off x="839416" y="1556792"/>
            <a:ext cx="5148572" cy="34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1123950" indent="-457200" eaLnBrk="0" hangingPunct="0">
              <a:spcBef>
                <a:spcPct val="20000"/>
              </a:spcBef>
              <a:buChar char="–"/>
              <a:defRPr sz="2800">
                <a:solidFill>
                  <a:schemeClr val="tx1"/>
                </a:solidFill>
                <a:latin typeface="Times New Roman" panose="02020603050405020304" pitchFamily="18" charset="0"/>
              </a:defRPr>
            </a:lvl2pPr>
            <a:lvl3pPr marL="1771650" indent="-457200" eaLnBrk="0" hangingPunct="0">
              <a:spcBef>
                <a:spcPct val="20000"/>
              </a:spcBef>
              <a:buChar char="•"/>
              <a:defRPr sz="2400">
                <a:solidFill>
                  <a:schemeClr val="tx1"/>
                </a:solidFill>
                <a:latin typeface="Times New Roman" panose="02020603050405020304" pitchFamily="18" charset="0"/>
              </a:defRPr>
            </a:lvl3pPr>
            <a:lvl4pPr marL="2419350" indent="-457200" eaLnBrk="0" hangingPunct="0">
              <a:spcBef>
                <a:spcPct val="20000"/>
              </a:spcBef>
              <a:buChar char="–"/>
              <a:defRPr sz="2000">
                <a:solidFill>
                  <a:schemeClr val="tx1"/>
                </a:solidFill>
                <a:latin typeface="Times New Roman" panose="02020603050405020304" pitchFamily="18" charset="0"/>
              </a:defRPr>
            </a:lvl4pPr>
            <a:lvl5pPr marL="3067050" indent="-457200" eaLnBrk="0" hangingPunct="0">
              <a:spcBef>
                <a:spcPct val="20000"/>
              </a:spcBef>
              <a:buChar char="»"/>
              <a:defRPr sz="2000">
                <a:solidFill>
                  <a:schemeClr val="tx1"/>
                </a:solidFill>
                <a:latin typeface="Times New Roman" panose="02020603050405020304" pitchFamily="18" charset="0"/>
              </a:defRPr>
            </a:lvl5pPr>
            <a:lvl6pPr marL="352425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98145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43865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89585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4400" b="1" dirty="0">
              <a:latin typeface="PT Sans" panose="020B0503020203020204" pitchFamily="34" charset="0"/>
            </a:endParaRPr>
          </a:p>
          <a:p>
            <a:pPr marL="571500" indent="-571500" eaLnBrk="1" hangingPunct="1">
              <a:spcBef>
                <a:spcPct val="0"/>
              </a:spcBef>
            </a:pPr>
            <a:r>
              <a:rPr lang="en-GB" altLang="en-US" sz="4400" dirty="0">
                <a:latin typeface="PT Sans" panose="020B0503020203020204" pitchFamily="34" charset="0"/>
              </a:rPr>
              <a:t>Marks to skin</a:t>
            </a:r>
          </a:p>
          <a:p>
            <a:pPr marL="571500" indent="-571500" eaLnBrk="1" hangingPunct="1">
              <a:spcBef>
                <a:spcPct val="0"/>
              </a:spcBef>
            </a:pPr>
            <a:r>
              <a:rPr lang="en-GB" altLang="en-US" sz="4400" dirty="0">
                <a:latin typeface="PT Sans" panose="020B0503020203020204" pitchFamily="34" charset="0"/>
              </a:rPr>
              <a:t>Scratches</a:t>
            </a:r>
          </a:p>
          <a:p>
            <a:pPr marL="571500" indent="-571500" eaLnBrk="1" hangingPunct="1">
              <a:spcBef>
                <a:spcPct val="0"/>
              </a:spcBef>
            </a:pPr>
            <a:r>
              <a:rPr lang="en-GB" altLang="en-US" sz="4400" dirty="0">
                <a:latin typeface="PT Sans" panose="020B0503020203020204" pitchFamily="34" charset="0"/>
              </a:rPr>
              <a:t>Bruises</a:t>
            </a:r>
          </a:p>
          <a:p>
            <a:pPr marL="571500" indent="-571500" eaLnBrk="1" hangingPunct="1">
              <a:spcBef>
                <a:spcPct val="0"/>
              </a:spcBef>
            </a:pPr>
            <a:r>
              <a:rPr lang="en-GB" altLang="en-US" sz="4400" dirty="0">
                <a:latin typeface="PT Sans" panose="020B0503020203020204" pitchFamily="34" charset="0"/>
              </a:rPr>
              <a:t>Minor Cuts</a:t>
            </a:r>
          </a:p>
        </p:txBody>
      </p:sp>
      <p:sp>
        <p:nvSpPr>
          <p:cNvPr id="4" name="Rectangle 4"/>
          <p:cNvSpPr txBox="1">
            <a:spLocks noChangeArrowheads="1"/>
          </p:cNvSpPr>
          <p:nvPr/>
        </p:nvSpPr>
        <p:spPr>
          <a:xfrm>
            <a:off x="0" y="188640"/>
            <a:ext cx="12192000" cy="801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GB" altLang="en-US" sz="6000" b="1" dirty="0">
                <a:solidFill>
                  <a:srgbClr val="C00000"/>
                </a:solidFill>
                <a:latin typeface="Sketch Rockwell" panose="02000000000000000000" pitchFamily="2" charset="0"/>
                <a:cs typeface="Times New Roman" panose="02020603050405020304" pitchFamily="18" charset="0"/>
              </a:rPr>
              <a:t>Serious Harm</a:t>
            </a:r>
            <a:endParaRPr lang="en-GB" altLang="en-US" sz="6000" dirty="0">
              <a:solidFill>
                <a:srgbClr val="C00000"/>
              </a:solidFill>
              <a:latin typeface="Sketch Rockwell" panose="02000000000000000000" pitchFamily="2" charset="0"/>
            </a:endParaRPr>
          </a:p>
        </p:txBody>
      </p:sp>
      <p:sp>
        <p:nvSpPr>
          <p:cNvPr id="5" name="Text Box 3">
            <a:extLst>
              <a:ext uri="{FF2B5EF4-FFF2-40B4-BE49-F238E27FC236}">
                <a16:creationId xmlns:a16="http://schemas.microsoft.com/office/drawing/2014/main" id="{B6A2CAD9-EBFB-4990-88BF-8F3B14B7F0D3}"/>
              </a:ext>
            </a:extLst>
          </p:cNvPr>
          <p:cNvSpPr txBox="1">
            <a:spLocks noChangeArrowheads="1"/>
          </p:cNvSpPr>
          <p:nvPr/>
        </p:nvSpPr>
        <p:spPr bwMode="auto">
          <a:xfrm>
            <a:off x="5879976" y="1556791"/>
            <a:ext cx="5148572"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1123950" indent="-457200" eaLnBrk="0" hangingPunct="0">
              <a:spcBef>
                <a:spcPct val="20000"/>
              </a:spcBef>
              <a:buChar char="–"/>
              <a:defRPr sz="2800">
                <a:solidFill>
                  <a:schemeClr val="tx1"/>
                </a:solidFill>
                <a:latin typeface="Times New Roman" panose="02020603050405020304" pitchFamily="18" charset="0"/>
              </a:defRPr>
            </a:lvl2pPr>
            <a:lvl3pPr marL="1771650" indent="-457200" eaLnBrk="0" hangingPunct="0">
              <a:spcBef>
                <a:spcPct val="20000"/>
              </a:spcBef>
              <a:buChar char="•"/>
              <a:defRPr sz="2400">
                <a:solidFill>
                  <a:schemeClr val="tx1"/>
                </a:solidFill>
                <a:latin typeface="Times New Roman" panose="02020603050405020304" pitchFamily="18" charset="0"/>
              </a:defRPr>
            </a:lvl3pPr>
            <a:lvl4pPr marL="2419350" indent="-457200" eaLnBrk="0" hangingPunct="0">
              <a:spcBef>
                <a:spcPct val="20000"/>
              </a:spcBef>
              <a:buChar char="–"/>
              <a:defRPr sz="2000">
                <a:solidFill>
                  <a:schemeClr val="tx1"/>
                </a:solidFill>
                <a:latin typeface="Times New Roman" panose="02020603050405020304" pitchFamily="18" charset="0"/>
              </a:defRPr>
            </a:lvl4pPr>
            <a:lvl5pPr marL="3067050" indent="-457200" eaLnBrk="0" hangingPunct="0">
              <a:spcBef>
                <a:spcPct val="20000"/>
              </a:spcBef>
              <a:buChar char="»"/>
              <a:defRPr sz="2000">
                <a:solidFill>
                  <a:schemeClr val="tx1"/>
                </a:solidFill>
                <a:latin typeface="Times New Roman" panose="02020603050405020304" pitchFamily="18" charset="0"/>
              </a:defRPr>
            </a:lvl5pPr>
            <a:lvl6pPr marL="352425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98145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43865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89585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4400" b="1" dirty="0">
              <a:latin typeface="PT Sans" panose="020B0503020203020204" pitchFamily="34" charset="0"/>
            </a:endParaRPr>
          </a:p>
          <a:p>
            <a:pPr marL="571500" indent="-571500" eaLnBrk="1" hangingPunct="1">
              <a:spcBef>
                <a:spcPct val="0"/>
              </a:spcBef>
            </a:pPr>
            <a:r>
              <a:rPr lang="en-GB" altLang="en-US" sz="4400" dirty="0">
                <a:latin typeface="PT Sans" panose="020B0503020203020204" pitchFamily="34" charset="0"/>
              </a:rPr>
              <a:t>Broken Bones</a:t>
            </a:r>
          </a:p>
          <a:p>
            <a:pPr marL="571500" indent="-571500" eaLnBrk="1" hangingPunct="1">
              <a:spcBef>
                <a:spcPct val="0"/>
              </a:spcBef>
            </a:pPr>
            <a:r>
              <a:rPr lang="en-GB" altLang="en-US" sz="4400" dirty="0">
                <a:latin typeface="PT Sans" panose="020B0503020203020204" pitchFamily="34" charset="0"/>
              </a:rPr>
              <a:t>Broken Teeth</a:t>
            </a:r>
          </a:p>
          <a:p>
            <a:pPr marL="571500" indent="-571500" eaLnBrk="1" hangingPunct="1">
              <a:spcBef>
                <a:spcPct val="0"/>
              </a:spcBef>
            </a:pPr>
            <a:r>
              <a:rPr lang="en-GB" altLang="en-US" sz="4400" dirty="0">
                <a:latin typeface="PT Sans" panose="020B0503020203020204" pitchFamily="34" charset="0"/>
              </a:rPr>
              <a:t>Serious Cuts</a:t>
            </a:r>
          </a:p>
        </p:txBody>
      </p:sp>
    </p:spTree>
    <p:custDataLst>
      <p:tags r:id="rId1"/>
    </p:custDataLst>
    <p:extLst>
      <p:ext uri="{BB962C8B-B14F-4D97-AF65-F5344CB8AC3E}">
        <p14:creationId xmlns:p14="http://schemas.microsoft.com/office/powerpoint/2010/main" val="1410016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28048" y="1412776"/>
            <a:ext cx="4248472" cy="1584176"/>
          </a:xfrm>
          <a:prstGeom prst="rect">
            <a:avLst/>
          </a:prstGeom>
          <a:solidFill>
            <a:srgbClr val="5481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263352" y="3356992"/>
            <a:ext cx="3024336" cy="1728192"/>
          </a:xfrm>
          <a:prstGeom prst="rect">
            <a:avLst/>
          </a:prstGeom>
          <a:solidFill>
            <a:srgbClr val="90CE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Flowchart: Delay 4"/>
          <p:cNvSpPr/>
          <p:nvPr/>
        </p:nvSpPr>
        <p:spPr>
          <a:xfrm>
            <a:off x="8976320"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itle 1"/>
          <p:cNvSpPr txBox="1">
            <a:spLocks/>
          </p:cNvSpPr>
          <p:nvPr/>
        </p:nvSpPr>
        <p:spPr>
          <a:xfrm>
            <a:off x="0" y="332656"/>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Lawful Excuse Criteria</a:t>
            </a:r>
          </a:p>
        </p:txBody>
      </p:sp>
      <p:sp>
        <p:nvSpPr>
          <p:cNvPr id="12" name="Rectangle 11"/>
          <p:cNvSpPr/>
          <p:nvPr/>
        </p:nvSpPr>
        <p:spPr>
          <a:xfrm>
            <a:off x="6528048" y="1412776"/>
            <a:ext cx="4204613" cy="1569660"/>
          </a:xfrm>
          <a:prstGeom prst="rect">
            <a:avLst/>
          </a:prstGeom>
        </p:spPr>
        <p:txBody>
          <a:bodyPr wrap="none">
            <a:spAutoFit/>
          </a:bodyPr>
          <a:lstStyle/>
          <a:p>
            <a:r>
              <a:rPr lang="en-GB" altLang="en-US" sz="4800" b="1" u="sng" dirty="0">
                <a:solidFill>
                  <a:prstClr val="white"/>
                </a:solidFill>
              </a:rPr>
              <a:t>Physical</a:t>
            </a:r>
            <a:r>
              <a:rPr lang="en-GB" altLang="en-US" sz="4800" dirty="0">
                <a:solidFill>
                  <a:prstClr val="white"/>
                </a:solidFill>
              </a:rPr>
              <a:t> or </a:t>
            </a:r>
          </a:p>
          <a:p>
            <a:r>
              <a:rPr lang="en-GB" altLang="en-US" sz="4800" b="1" u="sng" dirty="0">
                <a:solidFill>
                  <a:prstClr val="white"/>
                </a:solidFill>
              </a:rPr>
              <a:t>Sexual Abuse</a:t>
            </a:r>
          </a:p>
        </p:txBody>
      </p:sp>
      <p:sp>
        <p:nvSpPr>
          <p:cNvPr id="13" name="Rectangle 12"/>
          <p:cNvSpPr/>
          <p:nvPr/>
        </p:nvSpPr>
        <p:spPr>
          <a:xfrm>
            <a:off x="267055" y="3443516"/>
            <a:ext cx="3164649" cy="1569660"/>
          </a:xfrm>
          <a:prstGeom prst="rect">
            <a:avLst/>
          </a:prstGeom>
        </p:spPr>
        <p:txBody>
          <a:bodyPr wrap="none">
            <a:spAutoFit/>
          </a:bodyPr>
          <a:lstStyle/>
          <a:p>
            <a:r>
              <a:rPr lang="en-GB" altLang="en-US" sz="4800" b="1" dirty="0">
                <a:solidFill>
                  <a:prstClr val="white"/>
                </a:solidFill>
              </a:rPr>
              <a:t>Self</a:t>
            </a:r>
          </a:p>
          <a:p>
            <a:r>
              <a:rPr lang="en-GB" altLang="en-US" sz="4800" b="1" dirty="0">
                <a:solidFill>
                  <a:prstClr val="white"/>
                </a:solidFill>
              </a:rPr>
              <a:t>Poisoning</a:t>
            </a:r>
            <a:endParaRPr lang="en-GB" altLang="en-US" sz="4800" dirty="0">
              <a:solidFill>
                <a:prstClr val="white"/>
              </a:solidFill>
            </a:endParaRPr>
          </a:p>
        </p:txBody>
      </p:sp>
      <p:sp>
        <p:nvSpPr>
          <p:cNvPr id="14" name="Rectangle 13"/>
          <p:cNvSpPr/>
          <p:nvPr/>
        </p:nvSpPr>
        <p:spPr>
          <a:xfrm>
            <a:off x="3431704" y="3284984"/>
            <a:ext cx="8568952" cy="2308324"/>
          </a:xfrm>
          <a:prstGeom prst="rect">
            <a:avLst/>
          </a:prstGeom>
          <a:solidFill>
            <a:schemeClr val="accent6"/>
          </a:solidFill>
        </p:spPr>
        <p:txBody>
          <a:bodyPr wrap="square">
            <a:spAutoFit/>
          </a:bodyPr>
          <a:lstStyle/>
          <a:p>
            <a:r>
              <a:rPr lang="en-GB" altLang="en-US" sz="4800" b="1" dirty="0">
                <a:solidFill>
                  <a:prstClr val="white"/>
                </a:solidFill>
              </a:rPr>
              <a:t>Risking the Lives </a:t>
            </a:r>
            <a:r>
              <a:rPr lang="en-GB" altLang="en-US" sz="4800" dirty="0">
                <a:solidFill>
                  <a:prstClr val="white"/>
                </a:solidFill>
              </a:rPr>
              <a:t>of, or </a:t>
            </a:r>
            <a:r>
              <a:rPr lang="en-GB" altLang="en-US" sz="4800" b="1" dirty="0">
                <a:solidFill>
                  <a:prstClr val="white"/>
                </a:solidFill>
              </a:rPr>
              <a:t>Injury</a:t>
            </a:r>
            <a:r>
              <a:rPr lang="en-GB" altLang="en-US" sz="4800" dirty="0">
                <a:solidFill>
                  <a:prstClr val="white"/>
                </a:solidFill>
              </a:rPr>
              <a:t> to, </a:t>
            </a:r>
            <a:r>
              <a:rPr lang="en-GB" altLang="en-US" sz="4800" b="1" dirty="0">
                <a:solidFill>
                  <a:srgbClr val="FF0000"/>
                </a:solidFill>
              </a:rPr>
              <a:t>Self</a:t>
            </a:r>
            <a:r>
              <a:rPr lang="en-GB" altLang="en-US" sz="4800" dirty="0">
                <a:solidFill>
                  <a:prstClr val="white"/>
                </a:solidFill>
              </a:rPr>
              <a:t> or </a:t>
            </a:r>
            <a:r>
              <a:rPr lang="en-GB" altLang="en-US" sz="4800" b="1" dirty="0">
                <a:solidFill>
                  <a:srgbClr val="FF0000"/>
                </a:solidFill>
              </a:rPr>
              <a:t>Others</a:t>
            </a:r>
            <a:r>
              <a:rPr lang="en-GB" altLang="en-US" sz="4800" dirty="0">
                <a:solidFill>
                  <a:prstClr val="white"/>
                </a:solidFill>
              </a:rPr>
              <a:t> by </a:t>
            </a:r>
            <a:r>
              <a:rPr lang="en-GB" altLang="en-US" sz="4800" b="1" dirty="0">
                <a:solidFill>
                  <a:prstClr val="white"/>
                </a:solidFill>
              </a:rPr>
              <a:t>Wilful</a:t>
            </a:r>
            <a:r>
              <a:rPr lang="en-GB" altLang="en-US" sz="4800" dirty="0">
                <a:solidFill>
                  <a:prstClr val="white"/>
                </a:solidFill>
              </a:rPr>
              <a:t> or </a:t>
            </a:r>
            <a:r>
              <a:rPr lang="en-GB" altLang="en-US" sz="4800" b="1" dirty="0">
                <a:solidFill>
                  <a:prstClr val="white"/>
                </a:solidFill>
              </a:rPr>
              <a:t>Reckless Behaviour</a:t>
            </a:r>
          </a:p>
        </p:txBody>
      </p:sp>
      <p:sp>
        <p:nvSpPr>
          <p:cNvPr id="9" name="Rectangle 8"/>
          <p:cNvSpPr/>
          <p:nvPr/>
        </p:nvSpPr>
        <p:spPr>
          <a:xfrm>
            <a:off x="263352" y="1412776"/>
            <a:ext cx="6048672" cy="1584176"/>
          </a:xfrm>
          <a:prstGeom prst="rect">
            <a:avLst/>
          </a:prstGeom>
          <a:solidFill>
            <a:srgbClr val="A7CD8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335360" y="1447021"/>
            <a:ext cx="5832648" cy="1569660"/>
          </a:xfrm>
          <a:prstGeom prst="rect">
            <a:avLst/>
          </a:prstGeom>
        </p:spPr>
        <p:txBody>
          <a:bodyPr wrap="square">
            <a:spAutoFit/>
          </a:bodyPr>
          <a:lstStyle/>
          <a:p>
            <a:r>
              <a:rPr lang="en-GB" altLang="en-US" sz="4800" b="1" dirty="0">
                <a:solidFill>
                  <a:prstClr val="white"/>
                </a:solidFill>
              </a:rPr>
              <a:t>Actual</a:t>
            </a:r>
            <a:r>
              <a:rPr lang="en-GB" altLang="en-US" sz="4800" dirty="0">
                <a:solidFill>
                  <a:prstClr val="white"/>
                </a:solidFill>
              </a:rPr>
              <a:t> or </a:t>
            </a:r>
            <a:r>
              <a:rPr lang="en-GB" altLang="en-US" sz="4800" b="1" dirty="0">
                <a:solidFill>
                  <a:prstClr val="white"/>
                </a:solidFill>
              </a:rPr>
              <a:t>Grievous Bodily Harm</a:t>
            </a:r>
            <a:endParaRPr lang="en-GB" sz="4800" dirty="0">
              <a:solidFill>
                <a:prstClr val="white"/>
              </a:solidFill>
            </a:endParaRPr>
          </a:p>
        </p:txBody>
      </p:sp>
    </p:spTree>
    <p:custDataLst>
      <p:tags r:id="rId1"/>
    </p:custDataLst>
    <p:extLst>
      <p:ext uri="{BB962C8B-B14F-4D97-AF65-F5344CB8AC3E}">
        <p14:creationId xmlns:p14="http://schemas.microsoft.com/office/powerpoint/2010/main" val="270548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2" grpId="0"/>
      <p:bldP spid="13" grpId="0"/>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43" name="Text Box 3"/>
          <p:cNvSpPr txBox="1">
            <a:spLocks noChangeArrowheads="1"/>
          </p:cNvSpPr>
          <p:nvPr/>
        </p:nvSpPr>
        <p:spPr bwMode="auto">
          <a:xfrm>
            <a:off x="-24680" y="2921168"/>
            <a:ext cx="122166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6000" dirty="0">
                <a:latin typeface="Arial"/>
                <a:cs typeface="Times New Roman" panose="02020603050405020304" pitchFamily="18" charset="0"/>
              </a:rPr>
              <a:t>Serious Damage to </a:t>
            </a:r>
            <a:r>
              <a:rPr lang="en-GB" altLang="en-US" sz="6000" b="1" u="sng" dirty="0">
                <a:solidFill>
                  <a:srgbClr val="C00000"/>
                </a:solidFill>
                <a:latin typeface="Arial"/>
                <a:cs typeface="Times New Roman" panose="02020603050405020304" pitchFamily="18" charset="0"/>
              </a:rPr>
              <a:t>Property</a:t>
            </a:r>
          </a:p>
        </p:txBody>
      </p:sp>
      <p:sp>
        <p:nvSpPr>
          <p:cNvPr id="4"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Lawful Excuse Criteria</a:t>
            </a:r>
          </a:p>
        </p:txBody>
      </p:sp>
      <p:sp>
        <p:nvSpPr>
          <p:cNvPr id="5" name="Flowchart: Delay 4"/>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169936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80643">
                                            <p:txEl>
                                              <p:pRg st="0" end="0"/>
                                            </p:txEl>
                                          </p:spTgt>
                                        </p:tgtEl>
                                        <p:attrNameLst>
                                          <p:attrName>style.visibility</p:attrName>
                                        </p:attrNameLst>
                                      </p:cBhvr>
                                      <p:to>
                                        <p:strVal val="visible"/>
                                      </p:to>
                                    </p:set>
                                    <p:anim calcmode="lin" valueType="num">
                                      <p:cBhvr additive="base">
                                        <p:cTn id="7" dur="500" fill="hold"/>
                                        <p:tgtEl>
                                          <p:spTgt spid="8806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806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43" name="Text Box 3"/>
          <p:cNvSpPr txBox="1">
            <a:spLocks noChangeArrowheads="1"/>
          </p:cNvSpPr>
          <p:nvPr/>
        </p:nvSpPr>
        <p:spPr bwMode="auto">
          <a:xfrm>
            <a:off x="983432" y="1134692"/>
            <a:ext cx="10657184"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6000" dirty="0">
                <a:solidFill>
                  <a:schemeClr val="accent3">
                    <a:lumMod val="75000"/>
                  </a:schemeClr>
                </a:solidFill>
                <a:latin typeface="PT Sans" panose="020B0503020203020204" pitchFamily="34" charset="0"/>
                <a:cs typeface="Times New Roman" panose="02020603050405020304" pitchFamily="18" charset="0"/>
              </a:rPr>
              <a:t>(a) committing any </a:t>
            </a:r>
            <a:r>
              <a:rPr lang="en-GB" altLang="en-US" sz="6000" b="1" dirty="0">
                <a:solidFill>
                  <a:schemeClr val="accent2"/>
                </a:solidFill>
                <a:latin typeface="PT Sans" panose="020B0503020203020204" pitchFamily="34" charset="0"/>
                <a:cs typeface="Times New Roman" panose="02020603050405020304" pitchFamily="18" charset="0"/>
              </a:rPr>
              <a:t>offence</a:t>
            </a:r>
            <a:r>
              <a:rPr lang="en-GB" altLang="en-US" sz="6000" dirty="0">
                <a:solidFill>
                  <a:schemeClr val="accent3">
                    <a:lumMod val="75000"/>
                  </a:schemeClr>
                </a:solidFill>
                <a:latin typeface="PT Sans" panose="020B0503020203020204" pitchFamily="34" charset="0"/>
                <a:cs typeface="Times New Roman" panose="02020603050405020304" pitchFamily="18" charset="0"/>
              </a:rPr>
              <a:t>,</a:t>
            </a:r>
          </a:p>
          <a:p>
            <a:pPr>
              <a:spcBef>
                <a:spcPct val="0"/>
              </a:spcBef>
              <a:buFontTx/>
              <a:buNone/>
            </a:pPr>
            <a:r>
              <a:rPr lang="en-GB" altLang="en-US" sz="6000" dirty="0">
                <a:solidFill>
                  <a:schemeClr val="accent3">
                    <a:lumMod val="75000"/>
                  </a:schemeClr>
                </a:solidFill>
                <a:latin typeface="PT Sans" panose="020B0503020203020204" pitchFamily="34" charset="0"/>
                <a:cs typeface="Times New Roman" panose="02020603050405020304" pitchFamily="18" charset="0"/>
              </a:rPr>
              <a:t>(b) causing personal </a:t>
            </a:r>
            <a:r>
              <a:rPr lang="en-GB" altLang="en-US" sz="6000" b="1" dirty="0">
                <a:solidFill>
                  <a:schemeClr val="accent2"/>
                </a:solidFill>
                <a:latin typeface="PT Sans" panose="020B0503020203020204" pitchFamily="34" charset="0"/>
                <a:cs typeface="Times New Roman" panose="02020603050405020304" pitchFamily="18" charset="0"/>
              </a:rPr>
              <a:t>injury</a:t>
            </a:r>
            <a:r>
              <a:rPr lang="en-GB" altLang="en-US" sz="6000" dirty="0">
                <a:solidFill>
                  <a:schemeClr val="accent3">
                    <a:lumMod val="75000"/>
                  </a:schemeClr>
                </a:solidFill>
                <a:latin typeface="PT Sans" panose="020B0503020203020204" pitchFamily="34" charset="0"/>
                <a:cs typeface="Times New Roman" panose="02020603050405020304" pitchFamily="18" charset="0"/>
              </a:rPr>
              <a:t> to, or </a:t>
            </a:r>
            <a:r>
              <a:rPr lang="en-GB" altLang="en-US" sz="6000" b="1" dirty="0">
                <a:solidFill>
                  <a:schemeClr val="accent2"/>
                </a:solidFill>
                <a:latin typeface="PT Sans" panose="020B0503020203020204" pitchFamily="34" charset="0"/>
                <a:cs typeface="Times New Roman" panose="02020603050405020304" pitchFamily="18" charset="0"/>
              </a:rPr>
              <a:t>damage</a:t>
            </a:r>
            <a:r>
              <a:rPr lang="en-GB" altLang="en-US" sz="6000" b="1" dirty="0">
                <a:solidFill>
                  <a:schemeClr val="accent3">
                    <a:lumMod val="75000"/>
                  </a:schemeClr>
                </a:solidFill>
                <a:latin typeface="PT Sans" panose="020B0503020203020204" pitchFamily="34" charset="0"/>
                <a:cs typeface="Times New Roman" panose="02020603050405020304" pitchFamily="18" charset="0"/>
              </a:rPr>
              <a:t> to the </a:t>
            </a:r>
            <a:r>
              <a:rPr lang="en-GB" altLang="en-US" sz="6000" b="1" dirty="0">
                <a:solidFill>
                  <a:schemeClr val="accent2"/>
                </a:solidFill>
                <a:latin typeface="PT Sans" panose="020B0503020203020204" pitchFamily="34" charset="0"/>
                <a:cs typeface="Times New Roman" panose="02020603050405020304" pitchFamily="18" charset="0"/>
              </a:rPr>
              <a:t>property</a:t>
            </a:r>
            <a:r>
              <a:rPr lang="en-GB" altLang="en-US" sz="6000" b="1" dirty="0">
                <a:solidFill>
                  <a:schemeClr val="accent3">
                    <a:lumMod val="75000"/>
                  </a:schemeClr>
                </a:solidFill>
                <a:latin typeface="PT Sans" panose="020B0503020203020204" pitchFamily="34" charset="0"/>
                <a:cs typeface="Times New Roman" panose="02020603050405020304" pitchFamily="18" charset="0"/>
              </a:rPr>
              <a:t> </a:t>
            </a:r>
            <a:r>
              <a:rPr lang="en-GB" altLang="en-US" sz="6000" dirty="0">
                <a:solidFill>
                  <a:schemeClr val="accent3">
                    <a:lumMod val="75000"/>
                  </a:schemeClr>
                </a:solidFill>
                <a:latin typeface="PT Sans" panose="020B0503020203020204" pitchFamily="34" charset="0"/>
                <a:cs typeface="Times New Roman" panose="02020603050405020304" pitchFamily="18" charset="0"/>
              </a:rPr>
              <a:t>of, any person (including the pupil himself), or</a:t>
            </a:r>
            <a:endParaRPr lang="en-GB" altLang="en-US" dirty="0">
              <a:solidFill>
                <a:schemeClr val="accent3">
                  <a:lumMod val="75000"/>
                </a:schemeClr>
              </a:solidFill>
              <a:latin typeface="PT Sans" panose="020B0503020203020204" pitchFamily="34" charset="0"/>
              <a:cs typeface="Times New Roman" panose="02020603050405020304" pitchFamily="18" charset="0"/>
            </a:endParaRPr>
          </a:p>
        </p:txBody>
      </p:sp>
      <p:sp>
        <p:nvSpPr>
          <p:cNvPr id="8196" name="Rectangle 4"/>
          <p:cNvSpPr>
            <a:spLocks noGrp="1" noChangeArrowheads="1"/>
          </p:cNvSpPr>
          <p:nvPr>
            <p:ph type="title" idx="4294967295"/>
          </p:nvPr>
        </p:nvSpPr>
        <p:spPr>
          <a:xfrm>
            <a:off x="0" y="188640"/>
            <a:ext cx="12192000" cy="801688"/>
          </a:xfrm>
        </p:spPr>
        <p:txBody>
          <a:bodyPr>
            <a:noAutofit/>
          </a:bodyPr>
          <a:lstStyle/>
          <a:p>
            <a:pPr algn="ctr" eaLnBrk="1" hangingPunct="1"/>
            <a:r>
              <a:rPr lang="en-GB" altLang="en-US" sz="6000" b="1" dirty="0">
                <a:solidFill>
                  <a:schemeClr val="accent1"/>
                </a:solidFill>
                <a:latin typeface="Sketch Rockwell" panose="02000000000000000000" pitchFamily="2" charset="0"/>
                <a:cs typeface="Times New Roman" panose="02020603050405020304" pitchFamily="18" charset="0"/>
              </a:rPr>
              <a:t>Lawful Excuse </a:t>
            </a:r>
            <a:r>
              <a:rPr lang="en-GB" altLang="en-US" sz="6000" b="1">
                <a:solidFill>
                  <a:schemeClr val="accent1"/>
                </a:solidFill>
                <a:latin typeface="Sketch Rockwell" panose="02000000000000000000" pitchFamily="2" charset="0"/>
                <a:cs typeface="Times New Roman" panose="02020603050405020304" pitchFamily="18" charset="0"/>
              </a:rPr>
              <a:t>- schools</a:t>
            </a:r>
            <a:endParaRPr lang="en-GB" altLang="en-US" sz="6000" dirty="0">
              <a:solidFill>
                <a:schemeClr val="accent1"/>
              </a:solidFill>
              <a:latin typeface="Sketch Rockwell" panose="02000000000000000000" pitchFamily="2" charset="0"/>
            </a:endParaRPr>
          </a:p>
        </p:txBody>
      </p:sp>
    </p:spTree>
    <p:custDataLst>
      <p:tags r:id="rId1"/>
    </p:custDataLst>
    <p:extLst>
      <p:ext uri="{BB962C8B-B14F-4D97-AF65-F5344CB8AC3E}">
        <p14:creationId xmlns:p14="http://schemas.microsoft.com/office/powerpoint/2010/main" val="44141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80643">
                                            <p:txEl>
                                              <p:pRg st="0" end="0"/>
                                            </p:txEl>
                                          </p:spTgt>
                                        </p:tgtEl>
                                        <p:attrNameLst>
                                          <p:attrName>style.visibility</p:attrName>
                                        </p:attrNameLst>
                                      </p:cBhvr>
                                      <p:to>
                                        <p:strVal val="visible"/>
                                      </p:to>
                                    </p:set>
                                    <p:anim calcmode="lin" valueType="num">
                                      <p:cBhvr additive="base">
                                        <p:cTn id="7" dur="500" fill="hold"/>
                                        <p:tgtEl>
                                          <p:spTgt spid="8806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80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880643">
                                            <p:txEl>
                                              <p:pRg st="1" end="1"/>
                                            </p:txEl>
                                          </p:spTgt>
                                        </p:tgtEl>
                                        <p:attrNameLst>
                                          <p:attrName>style.visibility</p:attrName>
                                        </p:attrNameLst>
                                      </p:cBhvr>
                                      <p:to>
                                        <p:strVal val="visible"/>
                                      </p:to>
                                    </p:set>
                                    <p:anim calcmode="lin" valueType="num">
                                      <p:cBhvr additive="base">
                                        <p:cTn id="13" dur="500" fill="hold"/>
                                        <p:tgtEl>
                                          <p:spTgt spid="8806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806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43" name="Text Box 3"/>
          <p:cNvSpPr txBox="1">
            <a:spLocks noChangeArrowheads="1"/>
          </p:cNvSpPr>
          <p:nvPr/>
        </p:nvSpPr>
        <p:spPr bwMode="auto">
          <a:xfrm>
            <a:off x="1199456" y="1268760"/>
            <a:ext cx="10225136" cy="33547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6000" dirty="0">
                <a:solidFill>
                  <a:schemeClr val="tx1">
                    <a:lumMod val="65000"/>
                    <a:lumOff val="35000"/>
                  </a:schemeClr>
                </a:solidFill>
                <a:latin typeface="PT Sans" panose="020B0503020203020204" pitchFamily="34" charset="0"/>
                <a:cs typeface="Times New Roman" panose="02020603050405020304" pitchFamily="18" charset="0"/>
              </a:rPr>
              <a:t>(c) prejudicing the maintenance of </a:t>
            </a:r>
            <a:r>
              <a:rPr lang="en-GB" altLang="en-US" sz="6000" b="1" dirty="0">
                <a:solidFill>
                  <a:schemeClr val="accent2"/>
                </a:solidFill>
                <a:latin typeface="PT Sans" panose="020B0503020203020204" pitchFamily="34" charset="0"/>
                <a:cs typeface="Times New Roman" panose="02020603050405020304" pitchFamily="18" charset="0"/>
              </a:rPr>
              <a:t>good order </a:t>
            </a:r>
            <a:r>
              <a:rPr lang="en-GB" altLang="en-US" sz="6000" dirty="0">
                <a:solidFill>
                  <a:schemeClr val="tx1">
                    <a:lumMod val="65000"/>
                    <a:lumOff val="35000"/>
                  </a:schemeClr>
                </a:solidFill>
                <a:latin typeface="PT Sans" panose="020B0503020203020204" pitchFamily="34" charset="0"/>
                <a:cs typeface="Times New Roman" panose="02020603050405020304" pitchFamily="18" charset="0"/>
              </a:rPr>
              <a:t>and </a:t>
            </a:r>
            <a:r>
              <a:rPr lang="en-GB" altLang="en-US" sz="6000" b="1" dirty="0">
                <a:solidFill>
                  <a:schemeClr val="accent2"/>
                </a:solidFill>
                <a:latin typeface="PT Sans" panose="020B0503020203020204" pitchFamily="34" charset="0"/>
                <a:cs typeface="Times New Roman" panose="02020603050405020304" pitchFamily="18" charset="0"/>
              </a:rPr>
              <a:t>discipline</a:t>
            </a:r>
            <a:r>
              <a:rPr lang="en-GB" altLang="en-US" sz="6000" dirty="0">
                <a:solidFill>
                  <a:schemeClr val="tx1">
                    <a:lumMod val="65000"/>
                    <a:lumOff val="35000"/>
                  </a:schemeClr>
                </a:solidFill>
                <a:latin typeface="PT Sans" panose="020B0503020203020204" pitchFamily="34" charset="0"/>
                <a:cs typeface="Times New Roman" panose="02020603050405020304" pitchFamily="18" charset="0"/>
              </a:rPr>
              <a:t> at the school’ </a:t>
            </a:r>
            <a:r>
              <a:rPr lang="en-GB" altLang="en-US" dirty="0">
                <a:latin typeface="PT Sans" panose="020B0503020203020204" pitchFamily="34" charset="0"/>
                <a:cs typeface="Times New Roman" panose="02020603050405020304" pitchFamily="18" charset="0"/>
              </a:rPr>
              <a:t>(Education and Inspections Act 2006).</a:t>
            </a:r>
          </a:p>
        </p:txBody>
      </p:sp>
      <p:sp>
        <p:nvSpPr>
          <p:cNvPr id="8196" name="Rectangle 4"/>
          <p:cNvSpPr>
            <a:spLocks noGrp="1" noChangeArrowheads="1"/>
          </p:cNvSpPr>
          <p:nvPr>
            <p:ph type="title" idx="4294967295"/>
          </p:nvPr>
        </p:nvSpPr>
        <p:spPr>
          <a:xfrm>
            <a:off x="0" y="188640"/>
            <a:ext cx="12192000" cy="801688"/>
          </a:xfrm>
        </p:spPr>
        <p:txBody>
          <a:bodyPr>
            <a:noAutofit/>
          </a:bodyPr>
          <a:lstStyle/>
          <a:p>
            <a:pPr algn="ctr" eaLnBrk="1" hangingPunct="1"/>
            <a:r>
              <a:rPr lang="en-GB" altLang="en-US" sz="6000" b="1" dirty="0">
                <a:solidFill>
                  <a:schemeClr val="accent1"/>
                </a:solidFill>
                <a:latin typeface="Sketch Rockwell" panose="02000000000000000000" pitchFamily="2" charset="0"/>
                <a:cs typeface="Times New Roman" panose="02020603050405020304" pitchFamily="18" charset="0"/>
              </a:rPr>
              <a:t>Lawful Excuse</a:t>
            </a:r>
            <a:endParaRPr lang="en-GB" altLang="en-US" sz="6000" dirty="0">
              <a:solidFill>
                <a:schemeClr val="accent1"/>
              </a:solidFill>
              <a:latin typeface="Sketch Rockwell" panose="02000000000000000000" pitchFamily="2" charset="0"/>
            </a:endParaRPr>
          </a:p>
        </p:txBody>
      </p:sp>
      <p:cxnSp>
        <p:nvCxnSpPr>
          <p:cNvPr id="3" name="Straight Connector 2">
            <a:extLst>
              <a:ext uri="{FF2B5EF4-FFF2-40B4-BE49-F238E27FC236}">
                <a16:creationId xmlns:a16="http://schemas.microsoft.com/office/drawing/2014/main" id="{070D156D-B6E4-4202-9935-BBBB40C74736}"/>
              </a:ext>
            </a:extLst>
          </p:cNvPr>
          <p:cNvCxnSpPr/>
          <p:nvPr/>
        </p:nvCxnSpPr>
        <p:spPr>
          <a:xfrm flipV="1">
            <a:off x="839416" y="764704"/>
            <a:ext cx="10441160" cy="50405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33344A6-186D-40C3-AD16-1BFEA4D937C8}"/>
              </a:ext>
            </a:extLst>
          </p:cNvPr>
          <p:cNvCxnSpPr>
            <a:cxnSpLocks/>
          </p:cNvCxnSpPr>
          <p:nvPr/>
        </p:nvCxnSpPr>
        <p:spPr>
          <a:xfrm flipH="1" flipV="1">
            <a:off x="911424" y="764704"/>
            <a:ext cx="10657184" cy="50405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6199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80643">
                                            <p:txEl>
                                              <p:pRg st="0" end="0"/>
                                            </p:txEl>
                                          </p:spTgt>
                                        </p:tgtEl>
                                        <p:attrNameLst>
                                          <p:attrName>style.visibility</p:attrName>
                                        </p:attrNameLst>
                                      </p:cBhvr>
                                      <p:to>
                                        <p:strVal val="visible"/>
                                      </p:to>
                                    </p:set>
                                    <p:anim calcmode="lin" valueType="num">
                                      <p:cBhvr additive="base">
                                        <p:cTn id="7" dur="500" fill="hold"/>
                                        <p:tgtEl>
                                          <p:spTgt spid="8806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80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376" y="1772816"/>
            <a:ext cx="10945216" cy="3539430"/>
          </a:xfrm>
          <a:prstGeom prst="rect">
            <a:avLst/>
          </a:prstGeom>
          <a:noFill/>
        </p:spPr>
        <p:txBody>
          <a:bodyPr wrap="square" rtlCol="0">
            <a:spAutoFit/>
          </a:bodyPr>
          <a:lstStyle/>
          <a:p>
            <a:pPr algn="ctr"/>
            <a:r>
              <a:rPr lang="en-GB" sz="3200" dirty="0">
                <a:solidFill>
                  <a:prstClr val="black"/>
                </a:solidFill>
              </a:rPr>
              <a:t>As a general rule, nobody has the right to </a:t>
            </a:r>
          </a:p>
          <a:p>
            <a:pPr algn="ctr"/>
            <a:r>
              <a:rPr lang="en-GB" sz="8000" b="1" dirty="0">
                <a:solidFill>
                  <a:prstClr val="black"/>
                </a:solidFill>
              </a:rPr>
              <a:t>touch</a:t>
            </a:r>
            <a:r>
              <a:rPr lang="en-GB" sz="8000" dirty="0">
                <a:solidFill>
                  <a:prstClr val="black"/>
                </a:solidFill>
              </a:rPr>
              <a:t>, </a:t>
            </a:r>
            <a:r>
              <a:rPr lang="en-GB" sz="8000" b="1" dirty="0">
                <a:solidFill>
                  <a:prstClr val="black"/>
                </a:solidFill>
              </a:rPr>
              <a:t>move</a:t>
            </a:r>
            <a:r>
              <a:rPr lang="en-GB" sz="8000" dirty="0">
                <a:solidFill>
                  <a:prstClr val="black"/>
                </a:solidFill>
              </a:rPr>
              <a:t>, </a:t>
            </a:r>
          </a:p>
          <a:p>
            <a:pPr algn="ctr"/>
            <a:r>
              <a:rPr lang="en-GB" sz="8000" b="1" dirty="0">
                <a:solidFill>
                  <a:prstClr val="black"/>
                </a:solidFill>
              </a:rPr>
              <a:t>hold</a:t>
            </a:r>
            <a:r>
              <a:rPr lang="en-GB" sz="6000" dirty="0">
                <a:solidFill>
                  <a:prstClr val="black"/>
                </a:solidFill>
              </a:rPr>
              <a:t> or </a:t>
            </a:r>
            <a:r>
              <a:rPr lang="en-GB" sz="8000" b="1" dirty="0">
                <a:solidFill>
                  <a:prstClr val="black"/>
                </a:solidFill>
              </a:rPr>
              <a:t>contain</a:t>
            </a:r>
            <a:r>
              <a:rPr lang="en-GB" sz="6000" dirty="0">
                <a:solidFill>
                  <a:prstClr val="black"/>
                </a:solidFill>
              </a:rPr>
              <a:t> </a:t>
            </a:r>
          </a:p>
          <a:p>
            <a:pPr algn="ctr"/>
            <a:r>
              <a:rPr lang="en-GB" sz="3200" dirty="0">
                <a:solidFill>
                  <a:prstClr val="black"/>
                </a:solidFill>
              </a:rPr>
              <a:t>another person</a:t>
            </a:r>
          </a:p>
        </p:txBody>
      </p:sp>
      <p:sp>
        <p:nvSpPr>
          <p:cNvPr id="4" name="Title 1"/>
          <p:cNvSpPr txBox="1">
            <a:spLocks/>
          </p:cNvSpPr>
          <p:nvPr/>
        </p:nvSpPr>
        <p:spPr>
          <a:xfrm>
            <a:off x="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Legal Defences Re-cap</a:t>
            </a:r>
          </a:p>
        </p:txBody>
      </p:sp>
      <p:sp>
        <p:nvSpPr>
          <p:cNvPr id="7" name="Flowchart: Delay 6"/>
          <p:cNvSpPr/>
          <p:nvPr/>
        </p:nvSpPr>
        <p:spPr>
          <a:xfrm>
            <a:off x="8976320"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117281546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376" y="1772816"/>
            <a:ext cx="10945216" cy="2677656"/>
          </a:xfrm>
          <a:prstGeom prst="rect">
            <a:avLst/>
          </a:prstGeom>
          <a:noFill/>
        </p:spPr>
        <p:txBody>
          <a:bodyPr wrap="square" rtlCol="0">
            <a:spAutoFit/>
          </a:bodyPr>
          <a:lstStyle/>
          <a:p>
            <a:pPr algn="ctr"/>
            <a:r>
              <a:rPr lang="en-GB" sz="3200" dirty="0">
                <a:solidFill>
                  <a:prstClr val="black"/>
                </a:solidFill>
              </a:rPr>
              <a:t>Whenever they do so they should be clear about </a:t>
            </a:r>
          </a:p>
          <a:p>
            <a:pPr algn="ctr"/>
            <a:r>
              <a:rPr lang="en-GB" sz="4400" b="1" u="sng" dirty="0">
                <a:solidFill>
                  <a:srgbClr val="65912B"/>
                </a:solidFill>
              </a:rPr>
              <a:t>why</a:t>
            </a:r>
            <a:r>
              <a:rPr lang="en-GB" sz="3200" dirty="0">
                <a:solidFill>
                  <a:srgbClr val="3E516A"/>
                </a:solidFill>
              </a:rPr>
              <a:t> </a:t>
            </a:r>
          </a:p>
          <a:p>
            <a:pPr algn="ctr"/>
            <a:r>
              <a:rPr lang="en-GB" sz="3200" dirty="0">
                <a:solidFill>
                  <a:prstClr val="black"/>
                </a:solidFill>
              </a:rPr>
              <a:t>it is </a:t>
            </a:r>
          </a:p>
          <a:p>
            <a:pPr algn="ctr"/>
            <a:r>
              <a:rPr lang="en-GB" sz="6000" b="1" dirty="0">
                <a:solidFill>
                  <a:prstClr val="black"/>
                </a:solidFill>
              </a:rPr>
              <a:t>NECESSARY</a:t>
            </a:r>
          </a:p>
        </p:txBody>
      </p:sp>
      <p:sp>
        <p:nvSpPr>
          <p:cNvPr id="4" name="Title 1"/>
          <p:cNvSpPr txBox="1">
            <a:spLocks/>
          </p:cNvSpPr>
          <p:nvPr/>
        </p:nvSpPr>
        <p:spPr>
          <a:xfrm>
            <a:off x="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Legal Defences Re-Cap</a:t>
            </a:r>
          </a:p>
        </p:txBody>
      </p:sp>
      <p:sp>
        <p:nvSpPr>
          <p:cNvPr id="7" name="Flowchart: Delay 6"/>
          <p:cNvSpPr/>
          <p:nvPr/>
        </p:nvSpPr>
        <p:spPr>
          <a:xfrm>
            <a:off x="8976320"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7009770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Text Box 3"/>
          <p:cNvSpPr txBox="1">
            <a:spLocks noChangeArrowheads="1"/>
          </p:cNvSpPr>
          <p:nvPr/>
        </p:nvSpPr>
        <p:spPr bwMode="auto">
          <a:xfrm>
            <a:off x="551384" y="1383154"/>
            <a:ext cx="11305256" cy="4278094"/>
          </a:xfrm>
          <a:prstGeom prst="rect">
            <a:avLst/>
          </a:prstGeom>
          <a:solidFill>
            <a:schemeClr val="bg1"/>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lang="en-GB" altLang="en-US" sz="3200" dirty="0">
                <a:solidFill>
                  <a:prstClr val="black"/>
                </a:solidFill>
                <a:latin typeface="Arial"/>
              </a:rPr>
              <a:t>The purpose of </a:t>
            </a:r>
            <a:r>
              <a:rPr lang="en-GB" altLang="en-US" sz="6000" b="1" dirty="0">
                <a:solidFill>
                  <a:prstClr val="black"/>
                </a:solidFill>
                <a:latin typeface="Arial"/>
              </a:rPr>
              <a:t>physical intervention </a:t>
            </a:r>
            <a:r>
              <a:rPr lang="en-GB" altLang="en-US" sz="3200" dirty="0">
                <a:solidFill>
                  <a:prstClr val="black"/>
                </a:solidFill>
                <a:latin typeface="Arial"/>
              </a:rPr>
              <a:t>is to take </a:t>
            </a:r>
            <a:r>
              <a:rPr lang="en-GB" altLang="en-US" sz="4400" b="1" u="sng" dirty="0">
                <a:solidFill>
                  <a:srgbClr val="70AD47"/>
                </a:solidFill>
                <a:latin typeface="Arial"/>
              </a:rPr>
              <a:t>immediate control </a:t>
            </a:r>
            <a:r>
              <a:rPr lang="en-GB" altLang="en-US" sz="3200" dirty="0">
                <a:solidFill>
                  <a:prstClr val="black"/>
                </a:solidFill>
                <a:latin typeface="Arial"/>
              </a:rPr>
              <a:t>of a dangerous situation, in order to </a:t>
            </a:r>
          </a:p>
          <a:p>
            <a:pPr algn="ctr">
              <a:lnSpc>
                <a:spcPct val="100000"/>
              </a:lnSpc>
              <a:spcBef>
                <a:spcPct val="0"/>
              </a:spcBef>
              <a:buFont typeface="Arial" panose="020B0604020202020204" pitchFamily="34" charset="0"/>
              <a:buNone/>
            </a:pPr>
            <a:r>
              <a:rPr lang="en-GB" altLang="en-US" sz="4400" b="1" u="sng" dirty="0">
                <a:solidFill>
                  <a:srgbClr val="70AD47"/>
                </a:solidFill>
                <a:latin typeface="Arial"/>
              </a:rPr>
              <a:t>end</a:t>
            </a:r>
            <a:r>
              <a:rPr lang="en-GB" altLang="en-US" sz="4400" b="1" dirty="0">
                <a:solidFill>
                  <a:srgbClr val="70AD47"/>
                </a:solidFill>
                <a:latin typeface="Arial"/>
              </a:rPr>
              <a:t> </a:t>
            </a:r>
            <a:r>
              <a:rPr lang="en-GB" altLang="en-US" sz="3200" dirty="0">
                <a:solidFill>
                  <a:prstClr val="black"/>
                </a:solidFill>
                <a:latin typeface="Arial"/>
              </a:rPr>
              <a:t>or</a:t>
            </a:r>
            <a:r>
              <a:rPr lang="en-GB" altLang="en-US" sz="3200" dirty="0">
                <a:solidFill>
                  <a:prstClr val="white"/>
                </a:solidFill>
                <a:latin typeface="Arial"/>
              </a:rPr>
              <a:t> </a:t>
            </a:r>
            <a:r>
              <a:rPr lang="en-GB" altLang="en-US" sz="4400" b="1" u="sng" dirty="0">
                <a:solidFill>
                  <a:srgbClr val="70AD47"/>
                </a:solidFill>
                <a:latin typeface="Arial"/>
              </a:rPr>
              <a:t>significantly reduce </a:t>
            </a:r>
          </a:p>
          <a:p>
            <a:pPr algn="ctr">
              <a:lnSpc>
                <a:spcPct val="100000"/>
              </a:lnSpc>
              <a:spcBef>
                <a:spcPct val="0"/>
              </a:spcBef>
              <a:buFont typeface="Arial" panose="020B0604020202020204" pitchFamily="34" charset="0"/>
              <a:buNone/>
            </a:pPr>
            <a:r>
              <a:rPr lang="en-GB" altLang="en-US" sz="6000" b="1" dirty="0">
                <a:solidFill>
                  <a:prstClr val="black"/>
                </a:solidFill>
                <a:latin typeface="Arial"/>
              </a:rPr>
              <a:t>the risk of </a:t>
            </a:r>
            <a:r>
              <a:rPr lang="en-GB" altLang="en-US" sz="6000" b="1" dirty="0">
                <a:solidFill>
                  <a:srgbClr val="C00000"/>
                </a:solidFill>
                <a:latin typeface="Arial"/>
              </a:rPr>
              <a:t>HARM</a:t>
            </a:r>
            <a:r>
              <a:rPr lang="en-GB" altLang="en-US" sz="3200" b="1" dirty="0">
                <a:solidFill>
                  <a:srgbClr val="8DC63F"/>
                </a:solidFill>
                <a:latin typeface="Arial"/>
              </a:rPr>
              <a:t> </a:t>
            </a:r>
          </a:p>
          <a:p>
            <a:pPr algn="ctr">
              <a:lnSpc>
                <a:spcPct val="100000"/>
              </a:lnSpc>
              <a:spcBef>
                <a:spcPct val="0"/>
              </a:spcBef>
              <a:buFont typeface="Arial" panose="020B0604020202020204" pitchFamily="34" charset="0"/>
              <a:buNone/>
            </a:pPr>
            <a:r>
              <a:rPr lang="en-GB" altLang="en-US" sz="3200" dirty="0">
                <a:solidFill>
                  <a:prstClr val="black"/>
                </a:solidFill>
                <a:latin typeface="Arial"/>
              </a:rPr>
              <a:t>to the person and others around them.</a:t>
            </a:r>
          </a:p>
        </p:txBody>
      </p:sp>
      <p:sp>
        <p:nvSpPr>
          <p:cNvPr id="4"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Purpose of Physical Intervention</a:t>
            </a:r>
          </a:p>
        </p:txBody>
      </p:sp>
      <p:sp>
        <p:nvSpPr>
          <p:cNvPr id="5" name="Flowchart: Delay 4"/>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1716380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27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0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344" y="1238150"/>
            <a:ext cx="11737304" cy="4524315"/>
          </a:xfrm>
          <a:prstGeom prst="rect">
            <a:avLst/>
          </a:prstGeom>
          <a:noFill/>
        </p:spPr>
        <p:txBody>
          <a:bodyPr wrap="square" rtlCol="0">
            <a:spAutoFit/>
          </a:bodyPr>
          <a:lstStyle/>
          <a:p>
            <a:pPr algn="ctr"/>
            <a:r>
              <a:rPr lang="en-GB" sz="3200" dirty="0">
                <a:solidFill>
                  <a:prstClr val="black"/>
                </a:solidFill>
              </a:rPr>
              <a:t>The best </a:t>
            </a:r>
            <a:r>
              <a:rPr lang="en-GB" sz="6000" b="1" dirty="0">
                <a:solidFill>
                  <a:prstClr val="black"/>
                </a:solidFill>
              </a:rPr>
              <a:t>legal defence </a:t>
            </a:r>
          </a:p>
          <a:p>
            <a:pPr algn="ctr"/>
            <a:r>
              <a:rPr lang="en-GB" sz="3200" dirty="0">
                <a:solidFill>
                  <a:prstClr val="black"/>
                </a:solidFill>
              </a:rPr>
              <a:t>would be to show that any actions taken were in the person’s </a:t>
            </a:r>
          </a:p>
          <a:p>
            <a:pPr algn="ctr"/>
            <a:r>
              <a:rPr lang="en-GB" sz="4400" b="1" u="sng" dirty="0">
                <a:solidFill>
                  <a:srgbClr val="C00000"/>
                </a:solidFill>
              </a:rPr>
              <a:t>BEST INTEREST </a:t>
            </a:r>
          </a:p>
          <a:p>
            <a:pPr algn="ctr"/>
            <a:r>
              <a:rPr lang="en-GB" sz="3200" dirty="0">
                <a:solidFill>
                  <a:prstClr val="black"/>
                </a:solidFill>
              </a:rPr>
              <a:t>and that they were </a:t>
            </a:r>
          </a:p>
          <a:p>
            <a:pPr algn="ctr"/>
            <a:r>
              <a:rPr lang="en-GB" sz="6000" b="1" dirty="0">
                <a:solidFill>
                  <a:prstClr val="black"/>
                </a:solidFill>
              </a:rPr>
              <a:t>REASONABLE</a:t>
            </a:r>
            <a:r>
              <a:rPr lang="en-GB" sz="3200" dirty="0">
                <a:solidFill>
                  <a:prstClr val="black"/>
                </a:solidFill>
              </a:rPr>
              <a:t> and</a:t>
            </a:r>
            <a:r>
              <a:rPr lang="en-GB" sz="3200" u="sng" dirty="0">
                <a:solidFill>
                  <a:prstClr val="black"/>
                </a:solidFill>
              </a:rPr>
              <a:t> </a:t>
            </a:r>
            <a:r>
              <a:rPr lang="en-GB" sz="6000" b="1" dirty="0">
                <a:solidFill>
                  <a:prstClr val="black"/>
                </a:solidFill>
              </a:rPr>
              <a:t>PROPORTIONATE</a:t>
            </a:r>
          </a:p>
        </p:txBody>
      </p:sp>
      <p:sp>
        <p:nvSpPr>
          <p:cNvPr id="4" name="Title 1"/>
          <p:cNvSpPr txBox="1">
            <a:spLocks/>
          </p:cNvSpPr>
          <p:nvPr/>
        </p:nvSpPr>
        <p:spPr>
          <a:xfrm>
            <a:off x="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Legal Defences Re-Cap</a:t>
            </a:r>
          </a:p>
        </p:txBody>
      </p:sp>
      <p:sp>
        <p:nvSpPr>
          <p:cNvPr id="7" name="Flowchart: Delay 6"/>
          <p:cNvSpPr/>
          <p:nvPr/>
        </p:nvSpPr>
        <p:spPr>
          <a:xfrm>
            <a:off x="8976320"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284081561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l="1333"/>
          <a:stretch/>
        </p:blipFill>
        <p:spPr>
          <a:xfrm>
            <a:off x="0" y="-23242"/>
            <a:ext cx="12192000" cy="6980634"/>
          </a:xfrm>
          <a:prstGeom prst="rect">
            <a:avLst/>
          </a:prstGeom>
        </p:spPr>
      </p:pic>
      <p:sp>
        <p:nvSpPr>
          <p:cNvPr id="73743" name="Text Box 16"/>
          <p:cNvSpPr txBox="1">
            <a:spLocks noChangeArrowheads="1"/>
          </p:cNvSpPr>
          <p:nvPr/>
        </p:nvSpPr>
        <p:spPr bwMode="auto">
          <a:xfrm>
            <a:off x="3627438" y="496889"/>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endParaRPr lang="en-US" altLang="en-US" sz="1200">
              <a:solidFill>
                <a:prstClr val="black"/>
              </a:solidFill>
              <a:latin typeface="Eurostile" pitchFamily="34" charset="0"/>
              <a:cs typeface="Arial" panose="020B0604020202020204" pitchFamily="34" charset="0"/>
            </a:endParaRPr>
          </a:p>
        </p:txBody>
      </p:sp>
      <p:sp>
        <p:nvSpPr>
          <p:cNvPr id="7"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600" b="1" dirty="0">
                <a:solidFill>
                  <a:srgbClr val="FFFFFF"/>
                </a:solidFill>
              </a:rPr>
              <a:t> Police Involvement</a:t>
            </a:r>
          </a:p>
        </p:txBody>
      </p:sp>
      <p:sp>
        <p:nvSpPr>
          <p:cNvPr id="8" name="Flowchart: Delay 7"/>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9" name="Rectangle 15"/>
          <p:cNvSpPr txBox="1">
            <a:spLocks noChangeArrowheads="1"/>
          </p:cNvSpPr>
          <p:nvPr/>
        </p:nvSpPr>
        <p:spPr>
          <a:xfrm>
            <a:off x="6960096" y="1484784"/>
            <a:ext cx="4934640" cy="2664296"/>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3200" b="1" dirty="0">
                <a:solidFill>
                  <a:prstClr val="white"/>
                </a:solidFill>
                <a:cs typeface="Arial" panose="020B0604020202020204" pitchFamily="34" charset="0"/>
              </a:rPr>
              <a:t>Discuss the organisations ‘Police involvement’ policy and signpost where people can find it. </a:t>
            </a:r>
          </a:p>
        </p:txBody>
      </p:sp>
    </p:spTree>
    <p:custDataLst>
      <p:tags r:id="rId1"/>
    </p:custDataLst>
    <p:extLst>
      <p:ext uri="{BB962C8B-B14F-4D97-AF65-F5344CB8AC3E}">
        <p14:creationId xmlns:p14="http://schemas.microsoft.com/office/powerpoint/2010/main" val="184414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8D6C08-ADA1-4A96-9FA9-A34A3A4B6AA0}"/>
              </a:ext>
            </a:extLst>
          </p:cNvPr>
          <p:cNvSpPr/>
          <p:nvPr/>
        </p:nvSpPr>
        <p:spPr>
          <a:xfrm>
            <a:off x="7248128" y="6021288"/>
            <a:ext cx="792088" cy="2880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EF583D8-4233-47E4-860C-50010E8E45BB}"/>
              </a:ext>
            </a:extLst>
          </p:cNvPr>
          <p:cNvSpPr/>
          <p:nvPr/>
        </p:nvSpPr>
        <p:spPr>
          <a:xfrm>
            <a:off x="3575720" y="4365104"/>
            <a:ext cx="4896544" cy="1944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cover of a book&#10;&#10;Description automatically generated">
            <a:extLst>
              <a:ext uri="{FF2B5EF4-FFF2-40B4-BE49-F238E27FC236}">
                <a16:creationId xmlns:a16="http://schemas.microsoft.com/office/drawing/2014/main" id="{82403631-E1FF-47E8-62C1-E69B733E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915" y="0"/>
            <a:ext cx="6490170" cy="6858000"/>
          </a:xfrm>
          <a:prstGeom prst="rect">
            <a:avLst/>
          </a:prstGeom>
          <a:ln>
            <a:solidFill>
              <a:schemeClr val="tx1"/>
            </a:solidFill>
          </a:ln>
        </p:spPr>
      </p:pic>
    </p:spTree>
    <p:custDataLst>
      <p:tags r:id="rId1"/>
    </p:custDataLst>
    <p:extLst>
      <p:ext uri="{BB962C8B-B14F-4D97-AF65-F5344CB8AC3E}">
        <p14:creationId xmlns:p14="http://schemas.microsoft.com/office/powerpoint/2010/main" val="81791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8D6C08-ADA1-4A96-9FA9-A34A3A4B6AA0}"/>
              </a:ext>
            </a:extLst>
          </p:cNvPr>
          <p:cNvSpPr/>
          <p:nvPr/>
        </p:nvSpPr>
        <p:spPr>
          <a:xfrm>
            <a:off x="7248128" y="6021288"/>
            <a:ext cx="792088" cy="2880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EF583D8-4233-47E4-860C-50010E8E45BB}"/>
              </a:ext>
            </a:extLst>
          </p:cNvPr>
          <p:cNvSpPr/>
          <p:nvPr/>
        </p:nvSpPr>
        <p:spPr>
          <a:xfrm>
            <a:off x="3575720" y="4365104"/>
            <a:ext cx="4896544" cy="1944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white cover with black text&#10;&#10;Description automatically generated">
            <a:extLst>
              <a:ext uri="{FF2B5EF4-FFF2-40B4-BE49-F238E27FC236}">
                <a16:creationId xmlns:a16="http://schemas.microsoft.com/office/drawing/2014/main" id="{52917196-7BC3-5283-3134-D3AEAA5B7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523" y="0"/>
            <a:ext cx="6324954" cy="6858000"/>
          </a:xfrm>
          <a:prstGeom prst="rect">
            <a:avLst/>
          </a:prstGeom>
          <a:ln>
            <a:solidFill>
              <a:schemeClr val="tx1"/>
            </a:solidFill>
          </a:ln>
        </p:spPr>
      </p:pic>
    </p:spTree>
    <p:custDataLst>
      <p:tags r:id="rId1"/>
    </p:custDataLst>
    <p:extLst>
      <p:ext uri="{BB962C8B-B14F-4D97-AF65-F5344CB8AC3E}">
        <p14:creationId xmlns:p14="http://schemas.microsoft.com/office/powerpoint/2010/main" val="74647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8360" y="10274"/>
            <a:ext cx="5234164" cy="5218926"/>
          </a:xfrm>
          <a:prstGeom prst="rect">
            <a:avLst/>
          </a:prstGeom>
        </p:spPr>
      </p:pic>
      <p:sp>
        <p:nvSpPr>
          <p:cNvPr id="4" name="Title 3"/>
          <p:cNvSpPr>
            <a:spLocks noGrp="1"/>
          </p:cNvSpPr>
          <p:nvPr>
            <p:ph type="title"/>
          </p:nvPr>
        </p:nvSpPr>
        <p:spPr>
          <a:xfrm>
            <a:off x="0" y="4566418"/>
            <a:ext cx="12192000" cy="1325563"/>
          </a:xfrm>
        </p:spPr>
        <p:txBody>
          <a:bodyPr>
            <a:normAutofit/>
          </a:bodyPr>
          <a:lstStyle/>
          <a:p>
            <a:pPr algn="ctr"/>
            <a:r>
              <a:rPr lang="en-GB" sz="6000" dirty="0"/>
              <a:t>Any Questions?</a:t>
            </a:r>
          </a:p>
        </p:txBody>
      </p:sp>
    </p:spTree>
    <p:custDataLst>
      <p:tags r:id="rId1"/>
    </p:custDataLst>
    <p:extLst>
      <p:ext uri="{BB962C8B-B14F-4D97-AF65-F5344CB8AC3E}">
        <p14:creationId xmlns:p14="http://schemas.microsoft.com/office/powerpoint/2010/main" val="16529776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Text Box 3"/>
          <p:cNvSpPr txBox="1">
            <a:spLocks noChangeArrowheads="1"/>
          </p:cNvSpPr>
          <p:nvPr/>
        </p:nvSpPr>
        <p:spPr bwMode="auto">
          <a:xfrm>
            <a:off x="983432" y="1256007"/>
            <a:ext cx="10297144"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lang="en-GB" altLang="en-US" sz="3200" dirty="0">
                <a:solidFill>
                  <a:prstClr val="black"/>
                </a:solidFill>
                <a:latin typeface="Arial"/>
              </a:rPr>
              <a:t>The term </a:t>
            </a:r>
            <a:r>
              <a:rPr lang="en-GB" altLang="en-US" sz="4400" b="1" u="sng" dirty="0">
                <a:solidFill>
                  <a:srgbClr val="70AD47"/>
                </a:solidFill>
                <a:latin typeface="Arial"/>
              </a:rPr>
              <a:t>physical intervention </a:t>
            </a:r>
            <a:r>
              <a:rPr lang="en-GB" altLang="en-US" sz="3200" dirty="0">
                <a:solidFill>
                  <a:prstClr val="black"/>
                </a:solidFill>
                <a:latin typeface="Arial"/>
              </a:rPr>
              <a:t>refers to </a:t>
            </a:r>
          </a:p>
          <a:p>
            <a:pPr algn="ctr">
              <a:lnSpc>
                <a:spcPct val="100000"/>
              </a:lnSpc>
              <a:spcBef>
                <a:spcPct val="0"/>
              </a:spcBef>
              <a:buFont typeface="Arial" panose="020B0604020202020204" pitchFamily="34" charset="0"/>
              <a:buNone/>
            </a:pPr>
            <a:r>
              <a:rPr lang="en-GB" altLang="en-US" sz="4400" b="1" u="sng" dirty="0">
                <a:solidFill>
                  <a:srgbClr val="70AD47"/>
                </a:solidFill>
                <a:latin typeface="Arial"/>
              </a:rPr>
              <a:t>any method</a:t>
            </a:r>
            <a:r>
              <a:rPr lang="en-GB" altLang="en-US" sz="4400" b="1" dirty="0">
                <a:solidFill>
                  <a:srgbClr val="70AD47"/>
                </a:solidFill>
                <a:latin typeface="Arial"/>
              </a:rPr>
              <a:t> </a:t>
            </a:r>
            <a:r>
              <a:rPr lang="en-GB" altLang="en-US" sz="3200" dirty="0">
                <a:solidFill>
                  <a:prstClr val="black"/>
                </a:solidFill>
                <a:latin typeface="Arial"/>
              </a:rPr>
              <a:t>of responding to </a:t>
            </a:r>
          </a:p>
          <a:p>
            <a:pPr algn="ctr">
              <a:lnSpc>
                <a:spcPct val="100000"/>
              </a:lnSpc>
              <a:spcBef>
                <a:spcPct val="0"/>
              </a:spcBef>
              <a:buFont typeface="Arial" panose="020B0604020202020204" pitchFamily="34" charset="0"/>
              <a:buNone/>
            </a:pPr>
            <a:r>
              <a:rPr lang="en-GB" altLang="en-US" sz="6000" b="1" dirty="0">
                <a:solidFill>
                  <a:prstClr val="black"/>
                </a:solidFill>
                <a:latin typeface="Arial"/>
              </a:rPr>
              <a:t>unsafe behaviour </a:t>
            </a:r>
            <a:r>
              <a:rPr lang="en-GB" altLang="en-US" sz="3200" dirty="0">
                <a:solidFill>
                  <a:prstClr val="black"/>
                </a:solidFill>
                <a:latin typeface="Arial"/>
              </a:rPr>
              <a:t>which involves </a:t>
            </a:r>
            <a:r>
              <a:rPr lang="en-GB" altLang="en-US" sz="6000" b="1" dirty="0">
                <a:solidFill>
                  <a:prstClr val="black"/>
                </a:solidFill>
                <a:latin typeface="Arial"/>
              </a:rPr>
              <a:t>some degree</a:t>
            </a:r>
            <a:r>
              <a:rPr lang="en-GB" altLang="en-US" sz="6000" dirty="0">
                <a:solidFill>
                  <a:prstClr val="black"/>
                </a:solidFill>
                <a:latin typeface="Arial"/>
              </a:rPr>
              <a:t> </a:t>
            </a:r>
            <a:r>
              <a:rPr lang="en-GB" altLang="en-US" sz="3200" dirty="0">
                <a:solidFill>
                  <a:prstClr val="black"/>
                </a:solidFill>
                <a:latin typeface="Arial"/>
              </a:rPr>
              <a:t>of</a:t>
            </a:r>
          </a:p>
          <a:p>
            <a:pPr algn="ctr">
              <a:lnSpc>
                <a:spcPct val="100000"/>
              </a:lnSpc>
              <a:spcBef>
                <a:spcPct val="0"/>
              </a:spcBef>
              <a:buFont typeface="Arial" panose="020B0604020202020204" pitchFamily="34" charset="0"/>
              <a:buNone/>
            </a:pPr>
            <a:r>
              <a:rPr lang="en-GB" altLang="en-US" sz="3200" dirty="0">
                <a:solidFill>
                  <a:prstClr val="black"/>
                </a:solidFill>
                <a:latin typeface="Arial"/>
              </a:rPr>
              <a:t> </a:t>
            </a:r>
            <a:r>
              <a:rPr lang="en-GB" altLang="en-US" sz="4400" b="1" u="sng" dirty="0">
                <a:solidFill>
                  <a:srgbClr val="70AD47"/>
                </a:solidFill>
                <a:latin typeface="Arial"/>
              </a:rPr>
              <a:t>direct physical contact </a:t>
            </a:r>
          </a:p>
          <a:p>
            <a:pPr algn="ctr">
              <a:lnSpc>
                <a:spcPct val="100000"/>
              </a:lnSpc>
              <a:spcBef>
                <a:spcPct val="0"/>
              </a:spcBef>
              <a:buFont typeface="Arial" panose="020B0604020202020204" pitchFamily="34" charset="0"/>
              <a:buNone/>
            </a:pPr>
            <a:r>
              <a:rPr lang="en-GB" altLang="en-US" sz="3200" dirty="0">
                <a:solidFill>
                  <a:prstClr val="black"/>
                </a:solidFill>
                <a:latin typeface="Arial"/>
              </a:rPr>
              <a:t>to limit movement</a:t>
            </a:r>
          </a:p>
        </p:txBody>
      </p:sp>
      <p:sp>
        <p:nvSpPr>
          <p:cNvPr id="4" name="Flowchart: Delay 3"/>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itle 1"/>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Defining Physical Intervention</a:t>
            </a:r>
          </a:p>
        </p:txBody>
      </p:sp>
    </p:spTree>
    <p:custDataLst>
      <p:tags r:id="rId1"/>
    </p:custDataLst>
    <p:extLst>
      <p:ext uri="{BB962C8B-B14F-4D97-AF65-F5344CB8AC3E}">
        <p14:creationId xmlns:p14="http://schemas.microsoft.com/office/powerpoint/2010/main" val="247098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Text Box 3"/>
          <p:cNvSpPr txBox="1">
            <a:spLocks noChangeArrowheads="1"/>
          </p:cNvSpPr>
          <p:nvPr/>
        </p:nvSpPr>
        <p:spPr bwMode="auto">
          <a:xfrm>
            <a:off x="821414" y="1985089"/>
            <a:ext cx="10549172"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GB" altLang="en-US" sz="6600" dirty="0">
                <a:latin typeface="Arial" panose="020B0604020202020204" pitchFamily="34" charset="0"/>
                <a:cs typeface="Arial" panose="020B0604020202020204" pitchFamily="34" charset="0"/>
              </a:rPr>
              <a:t>This can include </a:t>
            </a:r>
            <a:r>
              <a:rPr lang="en-GB" altLang="en-US" sz="6600" b="1" dirty="0">
                <a:solidFill>
                  <a:srgbClr val="8DC63F"/>
                </a:solidFill>
                <a:latin typeface="Arial" panose="020B0604020202020204" pitchFamily="34" charset="0"/>
                <a:cs typeface="Arial" panose="020B0604020202020204" pitchFamily="34" charset="0"/>
              </a:rPr>
              <a:t>touching</a:t>
            </a:r>
            <a:r>
              <a:rPr lang="en-GB" altLang="en-US" sz="6600" dirty="0">
                <a:latin typeface="Arial" panose="020B0604020202020204" pitchFamily="34" charset="0"/>
                <a:cs typeface="Arial" panose="020B0604020202020204" pitchFamily="34" charset="0"/>
              </a:rPr>
              <a:t>,</a:t>
            </a:r>
            <a:endParaRPr lang="en-GB" altLang="en-US" sz="6600" b="1" dirty="0">
              <a:latin typeface="Arial" panose="020B0604020202020204" pitchFamily="34" charset="0"/>
              <a:cs typeface="Arial" panose="020B0604020202020204" pitchFamily="34" charset="0"/>
            </a:endParaRPr>
          </a:p>
        </p:txBody>
      </p:sp>
      <p:sp>
        <p:nvSpPr>
          <p:cNvPr id="8" name="Text Box 3">
            <a:extLst>
              <a:ext uri="{FF2B5EF4-FFF2-40B4-BE49-F238E27FC236}">
                <a16:creationId xmlns:a16="http://schemas.microsoft.com/office/drawing/2014/main" id="{3E914C8F-66F1-48AC-85D6-7F0943308BB8}"/>
              </a:ext>
            </a:extLst>
          </p:cNvPr>
          <p:cNvSpPr txBox="1">
            <a:spLocks noChangeArrowheads="1"/>
          </p:cNvSpPr>
          <p:nvPr/>
        </p:nvSpPr>
        <p:spPr bwMode="auto">
          <a:xfrm>
            <a:off x="824344" y="2952040"/>
            <a:ext cx="10549172"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GB" altLang="en-US" sz="6600" b="1" dirty="0">
                <a:solidFill>
                  <a:srgbClr val="8DC63F"/>
                </a:solidFill>
                <a:latin typeface="Arial" panose="020B0604020202020204" pitchFamily="34" charset="0"/>
                <a:cs typeface="Arial" panose="020B0604020202020204" pitchFamily="34" charset="0"/>
              </a:rPr>
              <a:t>guiding</a:t>
            </a:r>
            <a:r>
              <a:rPr lang="en-GB" altLang="en-US" sz="6600" dirty="0">
                <a:latin typeface="Arial" panose="020B0604020202020204" pitchFamily="34" charset="0"/>
                <a:cs typeface="Arial" panose="020B0604020202020204" pitchFamily="34" charset="0"/>
              </a:rPr>
              <a:t>,</a:t>
            </a:r>
            <a:r>
              <a:rPr lang="en-GB" altLang="en-US" sz="6600" dirty="0">
                <a:solidFill>
                  <a:srgbClr val="8DC63F"/>
                </a:solidFill>
                <a:latin typeface="Arial" panose="020B0604020202020204" pitchFamily="34" charset="0"/>
                <a:cs typeface="Arial" panose="020B0604020202020204" pitchFamily="34" charset="0"/>
              </a:rPr>
              <a:t> </a:t>
            </a:r>
            <a:r>
              <a:rPr lang="en-GB" altLang="en-US" sz="6600" b="1" dirty="0">
                <a:solidFill>
                  <a:schemeClr val="accent2"/>
                </a:solidFill>
                <a:latin typeface="Arial" panose="020B0604020202020204" pitchFamily="34" charset="0"/>
                <a:cs typeface="Arial" panose="020B0604020202020204" pitchFamily="34" charset="0"/>
              </a:rPr>
              <a:t>escorting</a:t>
            </a:r>
            <a:r>
              <a:rPr lang="en-GB" altLang="en-US" sz="6600" dirty="0">
                <a:solidFill>
                  <a:schemeClr val="bg1"/>
                </a:solidFill>
                <a:latin typeface="Arial" panose="020B0604020202020204" pitchFamily="34" charset="0"/>
                <a:cs typeface="Arial" panose="020B0604020202020204" pitchFamily="34" charset="0"/>
              </a:rPr>
              <a:t>,</a:t>
            </a:r>
            <a:endParaRPr lang="en-GB" altLang="en-US" sz="6600" b="1" dirty="0">
              <a:solidFill>
                <a:srgbClr val="8DC63F"/>
              </a:solidFill>
              <a:latin typeface="Arial" panose="020B0604020202020204" pitchFamily="34" charset="0"/>
              <a:cs typeface="Arial" panose="020B0604020202020204" pitchFamily="34" charset="0"/>
            </a:endParaRPr>
          </a:p>
        </p:txBody>
      </p:sp>
      <p:sp>
        <p:nvSpPr>
          <p:cNvPr id="10" name="Text Box 3">
            <a:extLst>
              <a:ext uri="{FF2B5EF4-FFF2-40B4-BE49-F238E27FC236}">
                <a16:creationId xmlns:a16="http://schemas.microsoft.com/office/drawing/2014/main" id="{49397A97-D15A-40EE-995B-C69B77FCCEB5}"/>
              </a:ext>
            </a:extLst>
          </p:cNvPr>
          <p:cNvSpPr txBox="1">
            <a:spLocks noChangeArrowheads="1"/>
          </p:cNvSpPr>
          <p:nvPr/>
        </p:nvSpPr>
        <p:spPr bwMode="auto">
          <a:xfrm>
            <a:off x="623392" y="2998207"/>
            <a:ext cx="10549172"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GB" altLang="en-US" sz="6600" b="1" dirty="0">
                <a:latin typeface="Arial" panose="020B0604020202020204" pitchFamily="34" charset="0"/>
                <a:cs typeface="Arial" panose="020B0604020202020204" pitchFamily="34" charset="0"/>
              </a:rPr>
              <a:t>               </a:t>
            </a:r>
            <a:r>
              <a:rPr lang="en-GB" altLang="en-US" sz="6600" b="1" dirty="0">
                <a:solidFill>
                  <a:schemeClr val="accent2"/>
                </a:solidFill>
                <a:latin typeface="Arial" panose="020B0604020202020204" pitchFamily="34" charset="0"/>
                <a:cs typeface="Arial" panose="020B0604020202020204" pitchFamily="34" charset="0"/>
              </a:rPr>
              <a:t>                 </a:t>
            </a:r>
            <a:r>
              <a:rPr lang="en-GB" altLang="en-US" sz="6600" b="1" dirty="0">
                <a:latin typeface="Arial" panose="020B0604020202020204" pitchFamily="34" charset="0"/>
                <a:cs typeface="Arial" panose="020B0604020202020204" pitchFamily="34" charset="0"/>
              </a:rPr>
              <a:t> </a:t>
            </a:r>
            <a:r>
              <a:rPr lang="en-GB" altLang="en-US" sz="6600" dirty="0">
                <a:latin typeface="Arial" panose="020B0604020202020204" pitchFamily="34" charset="0"/>
                <a:cs typeface="Arial" panose="020B0604020202020204" pitchFamily="34" charset="0"/>
              </a:rPr>
              <a:t>all the way up to </a:t>
            </a:r>
            <a:r>
              <a:rPr lang="en-GB" altLang="en-US" sz="6600" b="1" dirty="0">
                <a:solidFill>
                  <a:srgbClr val="C00000"/>
                </a:solidFill>
                <a:latin typeface="Arial" panose="020B0604020202020204" pitchFamily="34" charset="0"/>
                <a:cs typeface="Arial" panose="020B0604020202020204" pitchFamily="34" charset="0"/>
              </a:rPr>
              <a:t>holding</a:t>
            </a:r>
            <a:r>
              <a:rPr lang="en-GB" altLang="en-US" sz="6600" dirty="0">
                <a:latin typeface="Arial" panose="020B0604020202020204" pitchFamily="34" charset="0"/>
                <a:cs typeface="Arial" panose="020B0604020202020204" pitchFamily="34" charset="0"/>
              </a:rPr>
              <a:t>.</a:t>
            </a:r>
          </a:p>
        </p:txBody>
      </p:sp>
      <p:sp>
        <p:nvSpPr>
          <p:cNvPr id="6" name="Title 1">
            <a:extLst>
              <a:ext uri="{FF2B5EF4-FFF2-40B4-BE49-F238E27FC236}">
                <a16:creationId xmlns:a16="http://schemas.microsoft.com/office/drawing/2014/main" id="{32C08F1C-952B-4759-A1CC-91A004D77EAF}"/>
              </a:ext>
            </a:extLst>
          </p:cNvPr>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Defining Physical Intervention</a:t>
            </a:r>
          </a:p>
        </p:txBody>
      </p:sp>
      <p:sp>
        <p:nvSpPr>
          <p:cNvPr id="7" name="Flowchart: Delay 6">
            <a:extLst>
              <a:ext uri="{FF2B5EF4-FFF2-40B4-BE49-F238E27FC236}">
                <a16:creationId xmlns:a16="http://schemas.microsoft.com/office/drawing/2014/main" id="{4BFD8138-BDA5-43AA-9664-37DE4638FA56}"/>
              </a:ext>
            </a:extLst>
          </p:cNvPr>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183904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animEffect transition="in" filter="fade">
                                      <p:cBhvr>
                                        <p:cTn id="7" dur="500"/>
                                        <p:tgtEl>
                                          <p:spTgt spid="310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5" name="Text Box 3"/>
          <p:cNvSpPr txBox="1">
            <a:spLocks noChangeArrowheads="1"/>
          </p:cNvSpPr>
          <p:nvPr/>
        </p:nvSpPr>
        <p:spPr bwMode="auto">
          <a:xfrm>
            <a:off x="2058768" y="5035761"/>
            <a:ext cx="7905600"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GB" altLang="en-US" sz="6600" b="1" dirty="0">
                <a:latin typeface="Arial" panose="020B0604020202020204" pitchFamily="34" charset="0"/>
                <a:cs typeface="Arial" panose="020B0604020202020204" pitchFamily="34" charset="0"/>
              </a:rPr>
              <a:t>1 - Touching </a:t>
            </a:r>
          </a:p>
        </p:txBody>
      </p:sp>
      <p:sp>
        <p:nvSpPr>
          <p:cNvPr id="8" name="Text Box 3">
            <a:extLst>
              <a:ext uri="{FF2B5EF4-FFF2-40B4-BE49-F238E27FC236}">
                <a16:creationId xmlns:a16="http://schemas.microsoft.com/office/drawing/2014/main" id="{3E914C8F-66F1-48AC-85D6-7F0943308BB8}"/>
              </a:ext>
            </a:extLst>
          </p:cNvPr>
          <p:cNvSpPr txBox="1">
            <a:spLocks noChangeArrowheads="1"/>
          </p:cNvSpPr>
          <p:nvPr/>
        </p:nvSpPr>
        <p:spPr bwMode="auto">
          <a:xfrm>
            <a:off x="2058768" y="3010499"/>
            <a:ext cx="10549172"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GB" altLang="en-US" sz="6600" b="1" dirty="0">
                <a:latin typeface="Arial" panose="020B0604020202020204" pitchFamily="34" charset="0"/>
                <a:cs typeface="Arial" panose="020B0604020202020204" pitchFamily="34" charset="0"/>
              </a:rPr>
              <a:t>3 - Escorting</a:t>
            </a:r>
          </a:p>
          <a:p>
            <a:pPr>
              <a:lnSpc>
                <a:spcPct val="100000"/>
              </a:lnSpc>
              <a:spcBef>
                <a:spcPct val="0"/>
              </a:spcBef>
              <a:buNone/>
            </a:pPr>
            <a:r>
              <a:rPr lang="en-GB" altLang="en-US" sz="6600" b="1" dirty="0">
                <a:latin typeface="Arial" panose="020B0604020202020204" pitchFamily="34" charset="0"/>
                <a:cs typeface="Arial" panose="020B0604020202020204" pitchFamily="34" charset="0"/>
              </a:rPr>
              <a:t>2 - Guiding</a:t>
            </a:r>
            <a:endParaRPr lang="en-GB" altLang="en-US" sz="6600" dirty="0">
              <a:latin typeface="Arial" panose="020B0604020202020204" pitchFamily="34" charset="0"/>
              <a:cs typeface="Arial" panose="020B0604020202020204" pitchFamily="34" charset="0"/>
            </a:endParaRPr>
          </a:p>
        </p:txBody>
      </p:sp>
      <p:sp>
        <p:nvSpPr>
          <p:cNvPr id="10" name="Text Box 3">
            <a:extLst>
              <a:ext uri="{FF2B5EF4-FFF2-40B4-BE49-F238E27FC236}">
                <a16:creationId xmlns:a16="http://schemas.microsoft.com/office/drawing/2014/main" id="{49397A97-D15A-40EE-995B-C69B77FCCEB5}"/>
              </a:ext>
            </a:extLst>
          </p:cNvPr>
          <p:cNvSpPr txBox="1">
            <a:spLocks noChangeArrowheads="1"/>
          </p:cNvSpPr>
          <p:nvPr/>
        </p:nvSpPr>
        <p:spPr bwMode="auto">
          <a:xfrm>
            <a:off x="2058768" y="2050081"/>
            <a:ext cx="10549172"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GB" altLang="en-US" sz="6600" b="1" dirty="0">
                <a:latin typeface="Arial" panose="020B0604020202020204" pitchFamily="34" charset="0"/>
                <a:cs typeface="Arial" panose="020B0604020202020204" pitchFamily="34" charset="0"/>
              </a:rPr>
              <a:t>4 - Holding </a:t>
            </a:r>
          </a:p>
        </p:txBody>
      </p:sp>
      <p:cxnSp>
        <p:nvCxnSpPr>
          <p:cNvPr id="3" name="Straight Connector 2">
            <a:extLst>
              <a:ext uri="{FF2B5EF4-FFF2-40B4-BE49-F238E27FC236}">
                <a16:creationId xmlns:a16="http://schemas.microsoft.com/office/drawing/2014/main" id="{1DB4C1D5-DC16-4AB4-8759-7CFD44B1696A}"/>
              </a:ext>
            </a:extLst>
          </p:cNvPr>
          <p:cNvCxnSpPr/>
          <p:nvPr/>
        </p:nvCxnSpPr>
        <p:spPr>
          <a:xfrm>
            <a:off x="762624" y="4072328"/>
            <a:ext cx="8208912"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Text Box 3">
            <a:extLst>
              <a:ext uri="{FF2B5EF4-FFF2-40B4-BE49-F238E27FC236}">
                <a16:creationId xmlns:a16="http://schemas.microsoft.com/office/drawing/2014/main" id="{ED414DCE-182D-4A70-A5FE-87B47DCD40DE}"/>
              </a:ext>
            </a:extLst>
          </p:cNvPr>
          <p:cNvSpPr txBox="1">
            <a:spLocks noChangeArrowheads="1"/>
          </p:cNvSpPr>
          <p:nvPr/>
        </p:nvSpPr>
        <p:spPr bwMode="auto">
          <a:xfrm>
            <a:off x="7333354" y="1949661"/>
            <a:ext cx="696524" cy="2092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GB" altLang="en-US" sz="13000" dirty="0">
                <a:latin typeface="Arial" panose="020B0604020202020204" pitchFamily="34" charset="0"/>
                <a:cs typeface="Arial" panose="020B0604020202020204" pitchFamily="34" charset="0"/>
              </a:rPr>
              <a:t>}</a:t>
            </a:r>
            <a:endParaRPr lang="en-GB" altLang="en-US" sz="4000" dirty="0">
              <a:latin typeface="Arial" panose="020B0604020202020204" pitchFamily="34" charset="0"/>
              <a:cs typeface="Arial" panose="020B0604020202020204" pitchFamily="34" charset="0"/>
            </a:endParaRPr>
          </a:p>
        </p:txBody>
      </p:sp>
      <p:sp>
        <p:nvSpPr>
          <p:cNvPr id="12" name="Text Box 3">
            <a:extLst>
              <a:ext uri="{FF2B5EF4-FFF2-40B4-BE49-F238E27FC236}">
                <a16:creationId xmlns:a16="http://schemas.microsoft.com/office/drawing/2014/main" id="{F32D8E48-EE21-4BB1-9BFE-1FFE4D2DBCBC}"/>
              </a:ext>
            </a:extLst>
          </p:cNvPr>
          <p:cNvSpPr txBox="1">
            <a:spLocks noChangeArrowheads="1"/>
          </p:cNvSpPr>
          <p:nvPr/>
        </p:nvSpPr>
        <p:spPr bwMode="auto">
          <a:xfrm>
            <a:off x="7976564" y="2864156"/>
            <a:ext cx="3845828"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GB" altLang="en-US" sz="3500" dirty="0">
                <a:solidFill>
                  <a:srgbClr val="FF0000"/>
                </a:solidFill>
                <a:latin typeface="Arial" panose="020B0604020202020204" pitchFamily="34" charset="0"/>
                <a:cs typeface="Arial" panose="020B0604020202020204" pitchFamily="34" charset="0"/>
              </a:rPr>
              <a:t>= Restrictive</a:t>
            </a:r>
          </a:p>
          <a:p>
            <a:pPr>
              <a:lnSpc>
                <a:spcPct val="100000"/>
              </a:lnSpc>
              <a:spcBef>
                <a:spcPct val="0"/>
              </a:spcBef>
              <a:buNone/>
            </a:pPr>
            <a:r>
              <a:rPr lang="en-GB" altLang="en-US" sz="3500" dirty="0">
                <a:solidFill>
                  <a:srgbClr val="FF0000"/>
                </a:solidFill>
                <a:latin typeface="Arial" panose="020B0604020202020204" pitchFamily="34" charset="0"/>
                <a:cs typeface="Arial" panose="020B0604020202020204" pitchFamily="34" charset="0"/>
              </a:rPr>
              <a:t>   (RPI)</a:t>
            </a:r>
          </a:p>
        </p:txBody>
      </p:sp>
      <p:sp>
        <p:nvSpPr>
          <p:cNvPr id="13" name="Text Box 3">
            <a:extLst>
              <a:ext uri="{FF2B5EF4-FFF2-40B4-BE49-F238E27FC236}">
                <a16:creationId xmlns:a16="http://schemas.microsoft.com/office/drawing/2014/main" id="{44974983-E5BD-40D9-A4CE-B58AA6B12351}"/>
              </a:ext>
            </a:extLst>
          </p:cNvPr>
          <p:cNvSpPr txBox="1">
            <a:spLocks noChangeArrowheads="1"/>
          </p:cNvSpPr>
          <p:nvPr/>
        </p:nvSpPr>
        <p:spPr bwMode="auto">
          <a:xfrm>
            <a:off x="7333354" y="3936557"/>
            <a:ext cx="6256312" cy="2092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GB" altLang="en-US" sz="13000" dirty="0">
                <a:latin typeface="Arial" panose="020B0604020202020204" pitchFamily="34" charset="0"/>
                <a:cs typeface="Arial" panose="020B0604020202020204" pitchFamily="34" charset="0"/>
              </a:rPr>
              <a:t>}</a:t>
            </a:r>
            <a:endParaRPr lang="en-GB" altLang="en-US" sz="4000" dirty="0">
              <a:latin typeface="Arial" panose="020B0604020202020204" pitchFamily="34" charset="0"/>
              <a:cs typeface="Arial" panose="020B0604020202020204" pitchFamily="34" charset="0"/>
            </a:endParaRPr>
          </a:p>
        </p:txBody>
      </p:sp>
      <p:sp>
        <p:nvSpPr>
          <p:cNvPr id="14" name="Text Box 3">
            <a:extLst>
              <a:ext uri="{FF2B5EF4-FFF2-40B4-BE49-F238E27FC236}">
                <a16:creationId xmlns:a16="http://schemas.microsoft.com/office/drawing/2014/main" id="{0EB7FA7E-036F-418E-96FA-445B5222D96B}"/>
              </a:ext>
            </a:extLst>
          </p:cNvPr>
          <p:cNvSpPr txBox="1">
            <a:spLocks noChangeArrowheads="1"/>
          </p:cNvSpPr>
          <p:nvPr/>
        </p:nvSpPr>
        <p:spPr bwMode="auto">
          <a:xfrm>
            <a:off x="7976564" y="4812999"/>
            <a:ext cx="3634588"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GB" altLang="en-US" sz="3500" dirty="0">
                <a:solidFill>
                  <a:srgbClr val="8CBD6B"/>
                </a:solidFill>
                <a:latin typeface="Arial" panose="020B0604020202020204" pitchFamily="34" charset="0"/>
                <a:cs typeface="Arial" panose="020B0604020202020204" pitchFamily="34" charset="0"/>
              </a:rPr>
              <a:t>= </a:t>
            </a:r>
            <a:r>
              <a:rPr lang="en-GB" altLang="en-US" sz="3500" dirty="0">
                <a:solidFill>
                  <a:schemeClr val="accent6"/>
                </a:solidFill>
                <a:latin typeface="Arial" panose="020B0604020202020204" pitchFamily="34" charset="0"/>
                <a:cs typeface="Arial" panose="020B0604020202020204" pitchFamily="34" charset="0"/>
              </a:rPr>
              <a:t>Non Restrictive</a:t>
            </a:r>
          </a:p>
        </p:txBody>
      </p:sp>
      <p:sp>
        <p:nvSpPr>
          <p:cNvPr id="15" name="Text Box 3">
            <a:extLst>
              <a:ext uri="{FF2B5EF4-FFF2-40B4-BE49-F238E27FC236}">
                <a16:creationId xmlns:a16="http://schemas.microsoft.com/office/drawing/2014/main" id="{003DB330-4ED6-41EA-8574-6B25B9FEEFBD}"/>
              </a:ext>
            </a:extLst>
          </p:cNvPr>
          <p:cNvSpPr txBox="1">
            <a:spLocks noChangeArrowheads="1"/>
          </p:cNvSpPr>
          <p:nvPr/>
        </p:nvSpPr>
        <p:spPr bwMode="auto">
          <a:xfrm>
            <a:off x="2084356" y="1396517"/>
            <a:ext cx="7209468"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GB" altLang="en-US" sz="3500" dirty="0">
                <a:latin typeface="Arial" panose="020B0604020202020204" pitchFamily="34" charset="0"/>
                <a:cs typeface="Arial" panose="020B0604020202020204" pitchFamily="34" charset="0"/>
              </a:rPr>
              <a:t>FORCE = </a:t>
            </a:r>
            <a:r>
              <a:rPr lang="en-GB" altLang="en-US" sz="3500" dirty="0">
                <a:solidFill>
                  <a:srgbClr val="FF0000"/>
                </a:solidFill>
                <a:latin typeface="Arial" panose="020B0604020202020204" pitchFamily="34" charset="0"/>
                <a:cs typeface="Arial" panose="020B0604020202020204" pitchFamily="34" charset="0"/>
              </a:rPr>
              <a:t>Restrictive</a:t>
            </a:r>
            <a:r>
              <a:rPr lang="en-GB" altLang="en-US" sz="3500" dirty="0">
                <a:latin typeface="Arial" panose="020B0604020202020204" pitchFamily="34" charset="0"/>
                <a:cs typeface="Arial" panose="020B0604020202020204" pitchFamily="34" charset="0"/>
              </a:rPr>
              <a:t> = </a:t>
            </a:r>
            <a:r>
              <a:rPr lang="en-GB" altLang="en-US" sz="3500" dirty="0">
                <a:solidFill>
                  <a:srgbClr val="FF0000"/>
                </a:solidFill>
                <a:latin typeface="Arial" panose="020B0604020202020204" pitchFamily="34" charset="0"/>
                <a:cs typeface="Arial" panose="020B0604020202020204" pitchFamily="34" charset="0"/>
              </a:rPr>
              <a:t>RPI</a:t>
            </a:r>
          </a:p>
        </p:txBody>
      </p:sp>
      <p:pic>
        <p:nvPicPr>
          <p:cNvPr id="4" name="Picture 3">
            <a:extLst>
              <a:ext uri="{FF2B5EF4-FFF2-40B4-BE49-F238E27FC236}">
                <a16:creationId xmlns:a16="http://schemas.microsoft.com/office/drawing/2014/main" id="{0527C3B3-31D9-4539-B7EF-77593AB447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4352" y="6242222"/>
            <a:ext cx="1778174" cy="199033"/>
          </a:xfrm>
          <a:prstGeom prst="rect">
            <a:avLst/>
          </a:prstGeom>
        </p:spPr>
      </p:pic>
      <p:sp>
        <p:nvSpPr>
          <p:cNvPr id="16" name="Title 1">
            <a:extLst>
              <a:ext uri="{FF2B5EF4-FFF2-40B4-BE49-F238E27FC236}">
                <a16:creationId xmlns:a16="http://schemas.microsoft.com/office/drawing/2014/main" id="{D8A963F7-35A8-4628-86BE-99EB92A88D28}"/>
              </a:ext>
            </a:extLst>
          </p:cNvPr>
          <p:cNvSpPr txBox="1">
            <a:spLocks/>
          </p:cNvSpPr>
          <p:nvPr/>
        </p:nvSpPr>
        <p:spPr>
          <a:xfrm>
            <a:off x="-24680" y="336835"/>
            <a:ext cx="9000000" cy="900000"/>
          </a:xfrm>
          <a:prstGeom prst="rect">
            <a:avLst/>
          </a:prstGeom>
          <a:solidFill>
            <a:srgbClr val="92D050"/>
          </a:soli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3600" b="1" dirty="0">
                <a:solidFill>
                  <a:srgbClr val="FFFFFF"/>
                </a:solidFill>
              </a:rPr>
              <a:t> Defining Physical Intervention</a:t>
            </a:r>
          </a:p>
        </p:txBody>
      </p:sp>
      <p:sp>
        <p:nvSpPr>
          <p:cNvPr id="17" name="Flowchart: Delay 16">
            <a:extLst>
              <a:ext uri="{FF2B5EF4-FFF2-40B4-BE49-F238E27FC236}">
                <a16:creationId xmlns:a16="http://schemas.microsoft.com/office/drawing/2014/main" id="{972E0173-54A7-4E28-B2CA-97084A8DEE71}"/>
              </a:ext>
            </a:extLst>
          </p:cNvPr>
          <p:cNvSpPr/>
          <p:nvPr/>
        </p:nvSpPr>
        <p:spPr>
          <a:xfrm>
            <a:off x="8904312" y="336835"/>
            <a:ext cx="779024" cy="900000"/>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custDataLst>
      <p:tags r:id="rId1"/>
    </p:custDataLst>
    <p:extLst>
      <p:ext uri="{BB962C8B-B14F-4D97-AF65-F5344CB8AC3E}">
        <p14:creationId xmlns:p14="http://schemas.microsoft.com/office/powerpoint/2010/main" val="94225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animEffect transition="in" filter="fade">
                                      <p:cBhvr>
                                        <p:cTn id="7" dur="500"/>
                                        <p:tgtEl>
                                          <p:spTgt spid="310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500"/>
                                        <p:tgtEl>
                                          <p:spTgt spid="12">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Effect transition="in" filter="fade">
                                      <p:cBhvr>
                                        <p:cTn id="51" dur="500"/>
                                        <p:tgtEl>
                                          <p:spTgt spid="1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fade">
                                      <p:cBhvr>
                                        <p:cTn id="5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9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39CF4D1010FD449ACF9D817B01AF1F" ma:contentTypeVersion="5" ma:contentTypeDescription="Create a new document." ma:contentTypeScope="" ma:versionID="1064e4b2578152d27b7c0ef573378ef1">
  <xsd:schema xmlns:xsd="http://www.w3.org/2001/XMLSchema" xmlns:xs="http://www.w3.org/2001/XMLSchema" xmlns:p="http://schemas.microsoft.com/office/2006/metadata/properties" xmlns:ns2="0fc848f9-2613-483c-93fc-b6c0622789bb" targetNamespace="http://schemas.microsoft.com/office/2006/metadata/properties" ma:root="true" ma:fieldsID="3efdb7de7dc7c37e4a7d606266f8eaa1" ns2:_="">
    <xsd:import namespace="0fc848f9-2613-483c-93fc-b6c0622789b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848f9-2613-483c-93fc-b6c0622789b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D81D2B-1A3E-42B4-88C6-40224EE91010}">
  <ds:schemaRefs>
    <ds:schemaRef ds:uri="http://schemas.microsoft.com/sharepoint/v3/contenttype/forms"/>
  </ds:schemaRefs>
</ds:datastoreItem>
</file>

<file path=customXml/itemProps2.xml><?xml version="1.0" encoding="utf-8"?>
<ds:datastoreItem xmlns:ds="http://schemas.openxmlformats.org/officeDocument/2006/customXml" ds:itemID="{FC7918A8-E48E-4D6C-AB33-AC5B9840D8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c848f9-2613-483c-93fc-b6c0622789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22EC5B-C171-44A2-956F-7925FB3D16D0}">
  <ds:schemaRef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elements/1.1/"/>
    <ds:schemaRef ds:uri="0fc848f9-2613-483c-93fc-b6c0622789bb"/>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24277</TotalTime>
  <Words>2850</Words>
  <Application>Microsoft Office PowerPoint</Application>
  <PresentationFormat>Widescreen</PresentationFormat>
  <Paragraphs>491</Paragraphs>
  <Slides>64</Slides>
  <Notes>59</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64</vt:i4>
      </vt:variant>
    </vt:vector>
  </HeadingPairs>
  <TitlesOfParts>
    <vt:vector size="77" baseType="lpstr">
      <vt:lpstr>Arial</vt:lpstr>
      <vt:lpstr>Arial Rounded MT Bold</vt:lpstr>
      <vt:lpstr>Calibri</vt:lpstr>
      <vt:lpstr>Calibri Light</vt:lpstr>
      <vt:lpstr>Eurostile</vt:lpstr>
      <vt:lpstr>GDS Transport</vt:lpstr>
      <vt:lpstr>PT Sans</vt:lpstr>
      <vt:lpstr>Sketch Rockwell</vt:lpstr>
      <vt:lpstr>2_Custom Design</vt:lpstr>
      <vt:lpstr>Custom Design</vt:lpstr>
      <vt:lpstr>1_Custom Design</vt:lpstr>
      <vt:lpstr>3_Custom Design</vt:lpstr>
      <vt:lpstr>6_Custom Design</vt:lpstr>
      <vt:lpstr> </vt:lpstr>
      <vt:lpstr>PowerPoint Presentation</vt:lpstr>
      <vt:lpstr>PowerPoint Presentation</vt:lpstr>
      <vt:lpstr> Legal Defences </vt:lpstr>
      <vt:lpstr> Legal and Ethical Defences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Restrictive physical interventions involve the use of 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are occasions when  Restrictive Physical Intervention (RPI)  is an appropriate response to the risks  presented in a particular situation</vt:lpstr>
      <vt:lpstr>However, the scale and nature of any physical intervention must be  proportionate  to both the  behaviour of the individual to be controlled,  </vt:lpstr>
      <vt:lpstr>In order for an intervention to be  LAWFUL  you must be able to demonstrate a  Lawful Excuse!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Reasonable 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Lawful Excuse - schools</vt:lpstr>
      <vt:lpstr>Lawful Excuse</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Simon Gower</dc:creator>
  <cp:lastModifiedBy>Helen Knowling</cp:lastModifiedBy>
  <cp:revision>430</cp:revision>
  <cp:lastPrinted>2021-06-14T12:45:12Z</cp:lastPrinted>
  <dcterms:created xsi:type="dcterms:W3CDTF">2010-05-23T14:28:12Z</dcterms:created>
  <dcterms:modified xsi:type="dcterms:W3CDTF">2023-11-29T07:22:16Z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0x010100BE39CF4D1010FD449ACF9D817B01AF1F</vt:lpwstr>
  </property>
  <property fmtid="{D5CDD505-2E9C-101B-9397-08002B2CF9AE}" pid="3" name="ArticulateGUID">
    <vt:lpwstr>878202C2-9525-4EAD-A415-931C2E3D96E8</vt:lpwstr>
  </property>
  <property fmtid="{D5CDD505-2E9C-101B-9397-08002B2CF9AE}" pid="4" name="ArticulatePath">
    <vt:lpwstr>PP_DAY_3</vt:lpwstr>
  </property>
</Properties>
</file>